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32"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Robot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cc27f1ebe8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Abstract: </a:t>
            </a:r>
            <a:r>
              <a:rPr lang="en-GB"/>
              <a:t>This seminar explores the evolution of the Collaborative OPen Omics (COPO) project as an open-source metadata broker in biodiversity research. With its capability to broker different data seamlessly, COPO has revolutionised the way by which researchers collaborate and share information. An integral part of COPO's development involves standardising as well as enriching metadata and enabling the integration of diverse datasets for publication to the European Nucleotide Archive (ENA) which facilitates public dissemination. Additionally, COPO's user-friendly API empowers users to query sample data efficiently, further enhancing accessibility and interoperability in biodiversity studies. Through its continuous evolution, COPO continues to drive innovation and collaboration in the field of bioscience research.</a:t>
            </a:r>
            <a:endParaRPr/>
          </a:p>
        </p:txBody>
      </p:sp>
      <p:sp>
        <p:nvSpPr>
          <p:cNvPr id="486" name="Google Shape;486;g2cc27f1ebe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cd1f76933f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Appropriate error messages are shown if samples fail submissions:</a:t>
            </a:r>
            <a:endParaRPr/>
          </a:p>
          <a:p>
            <a:pPr indent="-317500" lvl="0" marL="457200" rtl="0" algn="l">
              <a:spcBef>
                <a:spcPts val="0"/>
              </a:spcBef>
              <a:spcAft>
                <a:spcPts val="0"/>
              </a:spcAft>
              <a:buSzPts val="1400"/>
              <a:buChar char="-"/>
            </a:pPr>
            <a:r>
              <a:rPr lang="en-GB"/>
              <a:t>Empty field values for required fields</a:t>
            </a:r>
            <a:endParaRPr/>
          </a:p>
          <a:p>
            <a:pPr indent="-317500" lvl="0" marL="457200" rtl="0" algn="l">
              <a:spcBef>
                <a:spcPts val="0"/>
              </a:spcBef>
              <a:spcAft>
                <a:spcPts val="0"/>
              </a:spcAft>
              <a:buSzPts val="1400"/>
              <a:buChar char="-"/>
            </a:pPr>
            <a:r>
              <a:rPr lang="en-GB"/>
              <a:t>FIeld values are in an incorrect format like date fields only instead of datetime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Appropriate</a:t>
            </a:r>
            <a:r>
              <a:rPr lang="en-GB"/>
              <a:t> warning messages are shown if for example there are:</a:t>
            </a:r>
            <a:endParaRPr/>
          </a:p>
          <a:p>
            <a:pPr indent="-317500" lvl="0" marL="457200" rtl="0" algn="l">
              <a:spcBef>
                <a:spcPts val="0"/>
              </a:spcBef>
              <a:spcAft>
                <a:spcPts val="0"/>
              </a:spcAft>
              <a:buSzPts val="1400"/>
              <a:buChar char="-"/>
            </a:pPr>
            <a:r>
              <a:t/>
            </a:r>
            <a:endParaRPr/>
          </a:p>
        </p:txBody>
      </p:sp>
      <p:sp>
        <p:nvSpPr>
          <p:cNvPr id="622" name="Google Shape;622;g2cd1f76933f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cd1f76933f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g2cd1f76933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cd1f76933f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PARTNERS: Queen Mary University of London, University of British Columbia, The Sainsbury Laboratory</a:t>
            </a:r>
            <a:endParaRPr/>
          </a:p>
          <a:p>
            <a:pPr indent="0" lvl="0" marL="0" rtl="0" algn="l">
              <a:spcBef>
                <a:spcPts val="0"/>
              </a:spcBef>
              <a:spcAft>
                <a:spcPts val="0"/>
              </a:spcAft>
              <a:buNone/>
            </a:pPr>
            <a:r>
              <a:rPr lang="en-GB"/>
              <a:t>GALs: Sanger Institute, Royal Botanic Garden in Edinburgh and Kew, Natural History Museum, EI, Genoscope</a:t>
            </a:r>
            <a:endParaRPr/>
          </a:p>
        </p:txBody>
      </p:sp>
      <p:sp>
        <p:nvSpPr>
          <p:cNvPr id="642" name="Google Shape;642;g2cd1f76933f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cd1f76933f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2cd1f76933f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cddda3c0b3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solidFill>
                  <a:srgbClr val="4E515A"/>
                </a:solidFill>
                <a:latin typeface="Roboto"/>
                <a:ea typeface="Roboto"/>
                <a:cs typeface="Roboto"/>
                <a:sym typeface="Roboto"/>
              </a:rPr>
              <a:t>Query samples by profile</a:t>
            </a:r>
            <a:endParaRPr>
              <a:solidFill>
                <a:srgbClr val="4E515A"/>
              </a:solidFill>
              <a:latin typeface="Roboto"/>
              <a:ea typeface="Roboto"/>
              <a:cs typeface="Roboto"/>
              <a:sym typeface="Roboto"/>
            </a:endParaRPr>
          </a:p>
          <a:p>
            <a:pPr indent="0" lvl="0" marL="0" rtl="0" algn="l">
              <a:spcBef>
                <a:spcPts val="0"/>
              </a:spcBef>
              <a:spcAft>
                <a:spcPts val="0"/>
              </a:spcAft>
              <a:buNone/>
            </a:pPr>
            <a:r>
              <a:rPr lang="en-GB">
                <a:solidFill>
                  <a:srgbClr val="4E515A"/>
                </a:solidFill>
                <a:latin typeface="Roboto"/>
                <a:ea typeface="Roboto"/>
                <a:cs typeface="Roboto"/>
                <a:sym typeface="Roboto"/>
              </a:rPr>
              <a:t>Query samples by project type</a:t>
            </a:r>
            <a:endParaRPr>
              <a:solidFill>
                <a:srgbClr val="4E515A"/>
              </a:solidFill>
              <a:latin typeface="Roboto"/>
              <a:ea typeface="Roboto"/>
              <a:cs typeface="Roboto"/>
              <a:sym typeface="Roboto"/>
            </a:endParaRPr>
          </a:p>
          <a:p>
            <a:pPr indent="0" lvl="0" marL="0" rtl="0" algn="l">
              <a:spcBef>
                <a:spcPts val="0"/>
              </a:spcBef>
              <a:spcAft>
                <a:spcPts val="0"/>
              </a:spcAft>
              <a:buNone/>
            </a:pPr>
            <a:r>
              <a:t/>
            </a:r>
            <a:endParaRPr/>
          </a:p>
        </p:txBody>
      </p:sp>
      <p:sp>
        <p:nvSpPr>
          <p:cNvPr id="668" name="Google Shape;668;g2cddda3c0b3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c27f1ebe8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NCBI - National Centre for Biotechnology Information</a:t>
            </a:r>
            <a:endParaRPr/>
          </a:p>
          <a:p>
            <a:pPr indent="0" lvl="0" marL="0" rtl="0" algn="l">
              <a:spcBef>
                <a:spcPts val="0"/>
              </a:spcBef>
              <a:spcAft>
                <a:spcPts val="0"/>
              </a:spcAft>
              <a:buNone/>
            </a:pPr>
            <a:r>
              <a:rPr lang="en-GB"/>
              <a:t>ENA - European Nucleotide Archive</a:t>
            </a:r>
            <a:endParaRPr/>
          </a:p>
          <a:p>
            <a:pPr indent="0" lvl="0" marL="0" rtl="0" algn="l">
              <a:spcBef>
                <a:spcPts val="0"/>
              </a:spcBef>
              <a:spcAft>
                <a:spcPts val="0"/>
              </a:spcAft>
              <a:buNone/>
            </a:pPr>
            <a:r>
              <a:rPr lang="en-GB"/>
              <a:t>GOAT - Genomes on a Tree</a:t>
            </a:r>
            <a:endParaRPr/>
          </a:p>
        </p:txBody>
      </p:sp>
      <p:sp>
        <p:nvSpPr>
          <p:cNvPr id="679" name="Google Shape;679;g2cc27f1ebe8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cddda3c0b3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2cddda3c0b3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cddda3c0b3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NCBI - National Centre for Biotechnology Information</a:t>
            </a:r>
            <a:endParaRPr/>
          </a:p>
          <a:p>
            <a:pPr indent="0" lvl="0" marL="0" rtl="0" algn="l">
              <a:spcBef>
                <a:spcPts val="0"/>
              </a:spcBef>
              <a:spcAft>
                <a:spcPts val="0"/>
              </a:spcAft>
              <a:buNone/>
            </a:pPr>
            <a:r>
              <a:rPr lang="en-GB"/>
              <a:t>ENA - European Nucleotide Archive</a:t>
            </a:r>
            <a:endParaRPr/>
          </a:p>
          <a:p>
            <a:pPr indent="0" lvl="0" marL="0" rtl="0" algn="l">
              <a:spcBef>
                <a:spcPts val="0"/>
              </a:spcBef>
              <a:spcAft>
                <a:spcPts val="0"/>
              </a:spcAft>
              <a:buNone/>
            </a:pPr>
            <a:r>
              <a:rPr lang="en-GB"/>
              <a:t>GOAT - Genomes on a Tree</a:t>
            </a:r>
            <a:endParaRPr/>
          </a:p>
        </p:txBody>
      </p:sp>
      <p:sp>
        <p:nvSpPr>
          <p:cNvPr id="698" name="Google Shape;698;g2cddda3c0b3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cc27f1ebe8_0_20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Point #1: Swagger API is an open-source framework that enables one to build and develop API methods through the usage of</a:t>
            </a:r>
            <a:r>
              <a:rPr b="1" lang="en-GB" sz="1100">
                <a:latin typeface="Arial"/>
                <a:ea typeface="Arial"/>
                <a:cs typeface="Arial"/>
                <a:sym typeface="Arial"/>
              </a:rPr>
              <a:t> </a:t>
            </a:r>
            <a:r>
              <a:rPr lang="en-GB" sz="1100">
                <a:latin typeface="Arial"/>
                <a:ea typeface="Arial"/>
                <a:cs typeface="Arial"/>
                <a:sym typeface="Arial"/>
              </a:rPr>
              <a:t>OpenAPI specifications</a:t>
            </a:r>
            <a:endParaRPr/>
          </a:p>
          <a:p>
            <a:pPr indent="0" lvl="0" marL="0" rtl="0" algn="l">
              <a:spcBef>
                <a:spcPts val="0"/>
              </a:spcBef>
              <a:spcAft>
                <a:spcPts val="0"/>
              </a:spcAft>
              <a:buNone/>
            </a:pPr>
            <a:r>
              <a:rPr lang="en-GB"/>
              <a:t>Point #2: Owing to your analysis requirement, you may want to retrieve data in a particular format. COPO provides </a:t>
            </a:r>
            <a:r>
              <a:rPr lang="en-GB"/>
              <a:t>results</a:t>
            </a:r>
            <a:r>
              <a:rPr lang="en-GB"/>
              <a:t> in .json format, csv format as well as rocrate format (at </a:t>
            </a:r>
            <a:r>
              <a:rPr lang="en-GB"/>
              <a:t>manifest</a:t>
            </a:r>
            <a:r>
              <a:rPr lang="en-GB"/>
              <a:t> level)</a:t>
            </a:r>
            <a:endParaRPr/>
          </a:p>
          <a:p>
            <a:pPr indent="0" lvl="0" marL="0" rtl="0" algn="l">
              <a:spcBef>
                <a:spcPts val="0"/>
              </a:spcBef>
              <a:spcAft>
                <a:spcPts val="0"/>
              </a:spcAft>
              <a:buNone/>
            </a:pPr>
            <a:r>
              <a:rPr lang="en-GB"/>
              <a:t>Point #3: </a:t>
            </a:r>
            <a:endParaRPr/>
          </a:p>
        </p:txBody>
      </p:sp>
      <p:sp>
        <p:nvSpPr>
          <p:cNvPr id="709" name="Google Shape;709;g2cc27f1ebe8_0_20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d1f76933f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g2cd1f76933f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cc27f1ebe8_0_20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2cc27f1ebe8_0_20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cc27f1ebe8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Tree of Life Checklist (</a:t>
            </a:r>
            <a:r>
              <a:rPr lang="en-GB"/>
              <a:t>ERC000053</a:t>
            </a:r>
            <a:r>
              <a:rPr lang="en-GB"/>
              <a:t>)  -  Minimum information required for reporting samples associated with the Tree of Life (ToL) Programme</a:t>
            </a:r>
            <a:endParaRPr/>
          </a:p>
        </p:txBody>
      </p:sp>
      <p:sp>
        <p:nvSpPr>
          <p:cNvPr id="734" name="Google Shape;734;g2cc27f1ebe8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cc27f1ebe8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2cc27f1ebe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cddda3c0b3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2cddda3c0b3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cc27f1ebe8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2cc27f1ebe8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100">
                <a:latin typeface="Roboto"/>
                <a:ea typeface="Roboto"/>
                <a:cs typeface="Roboto"/>
                <a:sym typeface="Roboto"/>
              </a:rPr>
              <a:t>BBSRC - Biotechnology and Biological Sciences Research Council</a:t>
            </a:r>
            <a:endParaRPr sz="1100">
              <a:latin typeface="Roboto"/>
              <a:ea typeface="Roboto"/>
              <a:cs typeface="Roboto"/>
              <a:sym typeface="Roboto"/>
            </a:endParaRPr>
          </a:p>
          <a:p>
            <a:pPr indent="0" lvl="0" marL="0" rtl="0" algn="l">
              <a:spcBef>
                <a:spcPts val="0"/>
              </a:spcBef>
              <a:spcAft>
                <a:spcPts val="0"/>
              </a:spcAft>
              <a:buNone/>
            </a:pPr>
            <a:r>
              <a:rPr lang="en-GB" sz="1100">
                <a:latin typeface="Roboto"/>
                <a:ea typeface="Roboto"/>
                <a:cs typeface="Roboto"/>
                <a:sym typeface="Roboto"/>
              </a:rPr>
              <a:t>CELLGEN - Cellular Genomics</a:t>
            </a:r>
            <a:endParaRPr sz="1100">
              <a:latin typeface="Roboto"/>
              <a:ea typeface="Roboto"/>
              <a:cs typeface="Roboto"/>
              <a:sym typeface="Roboto"/>
            </a:endParaRPr>
          </a:p>
          <a:p>
            <a:pPr indent="0" lvl="0" marL="0" rtl="0" algn="l">
              <a:spcBef>
                <a:spcPts val="0"/>
              </a:spcBef>
              <a:spcAft>
                <a:spcPts val="0"/>
              </a:spcAft>
              <a:buClr>
                <a:schemeClr val="dk1"/>
              </a:buClr>
              <a:buFont typeface="Arial"/>
              <a:buNone/>
            </a:pPr>
            <a:r>
              <a:rPr lang="en-GB" sz="1100">
                <a:latin typeface="Roboto"/>
                <a:ea typeface="Roboto"/>
                <a:cs typeface="Roboto"/>
                <a:sym typeface="Roboto"/>
              </a:rPr>
              <a:t>DECODE - Decoding Biodiversity</a:t>
            </a:r>
            <a:endParaRPr sz="1100">
              <a:latin typeface="Roboto"/>
              <a:ea typeface="Roboto"/>
              <a:cs typeface="Roboto"/>
              <a:sym typeface="Roboto"/>
            </a:endParaRPr>
          </a:p>
          <a:p>
            <a:pPr indent="0" lvl="0" marL="0" rtl="0" algn="l">
              <a:spcBef>
                <a:spcPts val="0"/>
              </a:spcBef>
              <a:spcAft>
                <a:spcPts val="0"/>
              </a:spcAft>
              <a:buClr>
                <a:schemeClr val="dk1"/>
              </a:buClr>
              <a:buFont typeface="Arial"/>
              <a:buNone/>
            </a:pPr>
            <a:r>
              <a:rPr lang="en-GB" sz="1100">
                <a:latin typeface="Roboto"/>
                <a:ea typeface="Roboto"/>
                <a:cs typeface="Roboto"/>
                <a:sym typeface="Roboto"/>
              </a:rPr>
              <a:t>____________________________</a:t>
            </a:r>
            <a:endParaRPr sz="1100">
              <a:latin typeface="Roboto"/>
              <a:ea typeface="Roboto"/>
              <a:cs typeface="Roboto"/>
              <a:sym typeface="Roboto"/>
            </a:endParaRPr>
          </a:p>
          <a:p>
            <a:pPr indent="0" lvl="0" marL="0" rtl="0" algn="l">
              <a:spcBef>
                <a:spcPts val="0"/>
              </a:spcBef>
              <a:spcAft>
                <a:spcPts val="0"/>
              </a:spcAft>
              <a:buNone/>
            </a:pPr>
            <a:r>
              <a:rPr lang="en-GB" sz="1100">
                <a:latin typeface="Roboto"/>
                <a:ea typeface="Roboto"/>
                <a:cs typeface="Roboto"/>
                <a:sym typeface="Roboto"/>
              </a:rPr>
              <a:t>Seanna McTaggart - Programme Manager for the Darwin Tree of Life project</a:t>
            </a:r>
            <a:endParaRPr sz="1100">
              <a:latin typeface="Roboto"/>
              <a:ea typeface="Roboto"/>
              <a:cs typeface="Roboto"/>
              <a:sym typeface="Roboto"/>
            </a:endParaRPr>
          </a:p>
        </p:txBody>
      </p:sp>
      <p:sp>
        <p:nvSpPr>
          <p:cNvPr id="763" name="Google Shape;763;g2cc27f1ebe8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cc27f1ebe8_0_15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2014</a:t>
            </a:r>
            <a:r>
              <a:rPr lang="en-GB"/>
              <a:t> - COPO was launched in September, 2024 under the abbreviation - Collaborative Open Plant Omics. It was launched in Genome Analysis Centre (TGAC) which is what EI was known as at that time.</a:t>
            </a:r>
            <a:endParaRPr/>
          </a:p>
          <a:p>
            <a:pPr indent="-317500" lvl="0" marL="457200" rtl="0" algn="l">
              <a:spcBef>
                <a:spcPts val="0"/>
              </a:spcBef>
              <a:spcAft>
                <a:spcPts val="0"/>
              </a:spcAft>
              <a:buSzPts val="1400"/>
              <a:buChar char="-"/>
            </a:pPr>
            <a:r>
              <a:rPr lang="en-GB"/>
              <a:t>It’s open source which allows </a:t>
            </a:r>
            <a:r>
              <a:rPr lang="en-GB"/>
              <a:t>third parties to initiate their own versions of COPO.</a:t>
            </a:r>
            <a:endParaRPr/>
          </a:p>
          <a:p>
            <a:pPr indent="0" lvl="0" marL="0" rtl="0" algn="l">
              <a:spcBef>
                <a:spcPts val="0"/>
              </a:spcBef>
              <a:spcAft>
                <a:spcPts val="0"/>
              </a:spcAft>
              <a:buNone/>
            </a:pPr>
            <a:r>
              <a:rPr lang="en-GB"/>
              <a:t>_______________</a:t>
            </a:r>
            <a:endParaRPr/>
          </a:p>
          <a:p>
            <a:pPr indent="0" lvl="0" marL="0" rtl="0" algn="l">
              <a:spcBef>
                <a:spcPts val="0"/>
              </a:spcBef>
              <a:spcAft>
                <a:spcPts val="0"/>
              </a:spcAft>
              <a:buNone/>
            </a:pPr>
            <a:r>
              <a:rPr b="1" lang="en-GB"/>
              <a:t>2018</a:t>
            </a:r>
            <a:r>
              <a:rPr lang="en-GB"/>
              <a:t> - CGIAR -  was formerly the </a:t>
            </a:r>
            <a:r>
              <a:rPr b="1" lang="en-GB" sz="1100">
                <a:latin typeface="Arial"/>
                <a:ea typeface="Arial"/>
                <a:cs typeface="Arial"/>
                <a:sym typeface="Arial"/>
              </a:rPr>
              <a:t>C</a:t>
            </a:r>
            <a:r>
              <a:rPr lang="en-GB" sz="1100">
                <a:latin typeface="Arial"/>
                <a:ea typeface="Arial"/>
                <a:cs typeface="Arial"/>
                <a:sym typeface="Arial"/>
              </a:rPr>
              <a:t>onsultative</a:t>
            </a:r>
            <a:r>
              <a:rPr b="1" lang="en-GB" sz="1100">
                <a:latin typeface="Arial"/>
                <a:ea typeface="Arial"/>
                <a:cs typeface="Arial"/>
                <a:sym typeface="Arial"/>
              </a:rPr>
              <a:t> G</a:t>
            </a:r>
            <a:r>
              <a:rPr lang="en-GB" sz="1100">
                <a:latin typeface="Arial"/>
                <a:ea typeface="Arial"/>
                <a:cs typeface="Arial"/>
                <a:sym typeface="Arial"/>
              </a:rPr>
              <a:t>roup</a:t>
            </a:r>
            <a:r>
              <a:rPr b="1" lang="en-GB" sz="1100">
                <a:latin typeface="Arial"/>
                <a:ea typeface="Arial"/>
                <a:cs typeface="Arial"/>
                <a:sym typeface="Arial"/>
              </a:rPr>
              <a:t> f</a:t>
            </a:r>
            <a:r>
              <a:rPr lang="en-GB" sz="1100">
                <a:latin typeface="Arial"/>
                <a:ea typeface="Arial"/>
                <a:cs typeface="Arial"/>
                <a:sym typeface="Arial"/>
              </a:rPr>
              <a:t>or</a:t>
            </a:r>
            <a:r>
              <a:rPr b="1" lang="en-GB" sz="1100">
                <a:latin typeface="Arial"/>
                <a:ea typeface="Arial"/>
                <a:cs typeface="Arial"/>
                <a:sym typeface="Arial"/>
              </a:rPr>
              <a:t> I</a:t>
            </a:r>
            <a:r>
              <a:rPr lang="en-GB" sz="1100">
                <a:latin typeface="Arial"/>
                <a:ea typeface="Arial"/>
                <a:cs typeface="Arial"/>
                <a:sym typeface="Arial"/>
              </a:rPr>
              <a:t>nternational</a:t>
            </a:r>
            <a:r>
              <a:rPr b="1" lang="en-GB" sz="1100">
                <a:latin typeface="Arial"/>
                <a:ea typeface="Arial"/>
                <a:cs typeface="Arial"/>
                <a:sym typeface="Arial"/>
              </a:rPr>
              <a:t> A</a:t>
            </a:r>
            <a:r>
              <a:rPr lang="en-GB" sz="1100">
                <a:latin typeface="Arial"/>
                <a:ea typeface="Arial"/>
                <a:cs typeface="Arial"/>
                <a:sym typeface="Arial"/>
              </a:rPr>
              <a:t>gricultural</a:t>
            </a:r>
            <a:r>
              <a:rPr b="1" lang="en-GB" sz="1100">
                <a:latin typeface="Arial"/>
                <a:ea typeface="Arial"/>
                <a:cs typeface="Arial"/>
                <a:sym typeface="Arial"/>
              </a:rPr>
              <a:t> R</a:t>
            </a:r>
            <a:r>
              <a:rPr lang="en-GB" sz="1100">
                <a:latin typeface="Arial"/>
                <a:ea typeface="Arial"/>
                <a:cs typeface="Arial"/>
                <a:sym typeface="Arial"/>
              </a:rPr>
              <a:t>esearch. </a:t>
            </a:r>
            <a:endParaRPr sz="1100">
              <a:latin typeface="Arial"/>
              <a:ea typeface="Arial"/>
              <a:cs typeface="Arial"/>
              <a:sym typeface="Arial"/>
            </a:endParaRPr>
          </a:p>
          <a:p>
            <a:pPr indent="0" lvl="0" marL="0" rtl="0" algn="l">
              <a:spcBef>
                <a:spcPts val="0"/>
              </a:spcBef>
              <a:spcAft>
                <a:spcPts val="0"/>
              </a:spcAft>
              <a:buNone/>
            </a:pPr>
            <a:r>
              <a:rPr b="1" lang="en-GB" sz="1100">
                <a:latin typeface="Arial"/>
                <a:ea typeface="Arial"/>
                <a:cs typeface="Arial"/>
                <a:sym typeface="Arial"/>
              </a:rPr>
              <a:t>           </a:t>
            </a:r>
            <a:r>
              <a:rPr lang="en-GB" sz="1100">
                <a:latin typeface="Arial"/>
                <a:ea typeface="Arial"/>
                <a:cs typeface="Arial"/>
                <a:sym typeface="Arial"/>
              </a:rPr>
              <a:t>COPO provided data annotation for the 15 Consultative Group on International Agricultural Research (CGIAR)</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           agricultural research for development centres.</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____________________</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Front page was revamped</a:t>
            </a:r>
            <a:endParaRPr sz="1100">
              <a:latin typeface="Arial"/>
              <a:ea typeface="Arial"/>
              <a:cs typeface="Arial"/>
              <a:sym typeface="Arial"/>
            </a:endParaRPr>
          </a:p>
        </p:txBody>
      </p:sp>
      <p:sp>
        <p:nvSpPr>
          <p:cNvPr id="501" name="Google Shape;501;g2cc27f1ebe8_0_1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cc27f1ebe8_0_20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2cc27f1ebe8_0_20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cd1f76933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2cd1f76933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cc27f1ebe8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Pros of using Excel spreadsheet for sample submission instead of a online wizard </a:t>
            </a:r>
            <a:endParaRPr b="1"/>
          </a:p>
          <a:p>
            <a:pPr indent="-317500" lvl="0" marL="457200" rtl="0" algn="l">
              <a:spcBef>
                <a:spcPts val="0"/>
              </a:spcBef>
              <a:spcAft>
                <a:spcPts val="0"/>
              </a:spcAft>
              <a:buSzPts val="1400"/>
              <a:buChar char="-"/>
            </a:pPr>
            <a:r>
              <a:rPr lang="en-GB"/>
              <a:t>Sample metadata can be recorded without online presence (unless one is using Google Spreadsheet)</a:t>
            </a:r>
            <a:endParaRPr/>
          </a:p>
          <a:p>
            <a:pPr indent="-317500" lvl="0" marL="457200" rtl="0" algn="l">
              <a:spcBef>
                <a:spcPts val="0"/>
              </a:spcBef>
              <a:spcAft>
                <a:spcPts val="0"/>
              </a:spcAft>
              <a:buSzPts val="1400"/>
              <a:buChar char="-"/>
            </a:pPr>
            <a:r>
              <a:rPr lang="en-GB"/>
              <a:t>Numerous </a:t>
            </a:r>
            <a:r>
              <a:rPr lang="en-GB"/>
              <a:t>metadata</a:t>
            </a:r>
            <a:r>
              <a:rPr lang="en-GB"/>
              <a:t> can be recorded </a:t>
            </a:r>
            <a:endParaRPr/>
          </a:p>
          <a:p>
            <a:pPr indent="0" lvl="0" marL="0" rtl="0" algn="l">
              <a:spcBef>
                <a:spcPts val="0"/>
              </a:spcBef>
              <a:spcAft>
                <a:spcPts val="0"/>
              </a:spcAft>
              <a:buNone/>
            </a:pPr>
            <a:r>
              <a:rPr b="1" lang="en-GB"/>
              <a:t>                     </a:t>
            </a:r>
            <a:r>
              <a:rPr b="1" lang="en-GB"/>
              <a:t>Number of columns/fields:</a:t>
            </a:r>
            <a:endParaRPr b="1"/>
          </a:p>
          <a:p>
            <a:pPr indent="0" lvl="0" marL="457200" rtl="0" algn="l">
              <a:spcBef>
                <a:spcPts val="0"/>
              </a:spcBef>
              <a:spcAft>
                <a:spcPts val="0"/>
              </a:spcAft>
              <a:buNone/>
            </a:pPr>
            <a:r>
              <a:rPr b="1" lang="en-GB"/>
              <a:t>                       </a:t>
            </a:r>
            <a:r>
              <a:rPr lang="en-GB"/>
              <a:t>ASG: 68;    </a:t>
            </a:r>
            <a:r>
              <a:rPr b="1" lang="en-GB"/>
              <a:t> </a:t>
            </a:r>
            <a:r>
              <a:rPr lang="en-GB"/>
              <a:t>DTOL: 68;    ERGA: 91</a:t>
            </a:r>
            <a:endParaRPr/>
          </a:p>
          <a:p>
            <a:pPr indent="-317500" lvl="0" marL="457200" rtl="0" algn="l">
              <a:spcBef>
                <a:spcPts val="0"/>
              </a:spcBef>
              <a:spcAft>
                <a:spcPts val="0"/>
              </a:spcAft>
              <a:buSzPts val="1400"/>
              <a:buChar char="-"/>
            </a:pPr>
            <a:r>
              <a:rPr lang="en-GB"/>
              <a:t>Pandas is a Python library that COPO uses to analyse metadata submitted in spreadsheets. It manipulates and automates analysis quickly</a:t>
            </a:r>
            <a:endParaRPr/>
          </a:p>
        </p:txBody>
      </p:sp>
      <p:sp>
        <p:nvSpPr>
          <p:cNvPr id="578" name="Google Shape;578;g2cc27f1ebe8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cd1f76933f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2cd1f76933f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cd1f76933f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Drawbacks</a:t>
            </a:r>
            <a:r>
              <a:rPr lang="en-GB"/>
              <a:t>: the prefilled manifest does not have the column headings colour </a:t>
            </a:r>
            <a:r>
              <a:rPr b="1" lang="en-GB"/>
              <a:t>nor</a:t>
            </a:r>
            <a:r>
              <a:rPr lang="en-GB"/>
              <a:t> the colours are not show in the </a:t>
            </a:r>
            <a:r>
              <a:rPr b="1" lang="en-GB"/>
              <a:t>common field value</a:t>
            </a:r>
            <a:r>
              <a:rPr lang="en-GB"/>
              <a:t> dropdown menu</a:t>
            </a:r>
            <a:endParaRPr/>
          </a:p>
          <a:p>
            <a:pPr indent="0" lvl="0" marL="0" rtl="0" algn="l">
              <a:spcBef>
                <a:spcPts val="0"/>
              </a:spcBef>
              <a:spcAft>
                <a:spcPts val="0"/>
              </a:spcAft>
              <a:buNone/>
            </a:pPr>
            <a:r>
              <a:rPr b="1" lang="en-GB"/>
              <a:t>Number of columns/fields:</a:t>
            </a:r>
            <a:endParaRPr b="1"/>
          </a:p>
          <a:p>
            <a:pPr indent="0" lvl="0" marL="0" rtl="0" algn="l">
              <a:spcBef>
                <a:spcPts val="0"/>
              </a:spcBef>
              <a:spcAft>
                <a:spcPts val="0"/>
              </a:spcAft>
              <a:buNone/>
            </a:pPr>
            <a:r>
              <a:rPr b="1" lang="en-GB"/>
              <a:t> </a:t>
            </a:r>
            <a:r>
              <a:rPr lang="en-GB"/>
              <a:t>ASG: 68</a:t>
            </a:r>
            <a:endParaRPr/>
          </a:p>
          <a:p>
            <a:pPr indent="0" lvl="0" marL="0" rtl="0" algn="l">
              <a:spcBef>
                <a:spcPts val="0"/>
              </a:spcBef>
              <a:spcAft>
                <a:spcPts val="0"/>
              </a:spcAft>
              <a:buNone/>
            </a:pPr>
            <a:r>
              <a:rPr b="1" lang="en-GB"/>
              <a:t> </a:t>
            </a:r>
            <a:r>
              <a:rPr lang="en-GB"/>
              <a:t>DTOL: 68</a:t>
            </a:r>
            <a:endParaRPr/>
          </a:p>
          <a:p>
            <a:pPr indent="0" lvl="0" marL="0" rtl="0" algn="l">
              <a:spcBef>
                <a:spcPts val="0"/>
              </a:spcBef>
              <a:spcAft>
                <a:spcPts val="0"/>
              </a:spcAft>
              <a:buNone/>
            </a:pPr>
            <a:r>
              <a:rPr lang="en-GB"/>
              <a:t> ERGA: 91</a:t>
            </a:r>
            <a:endParaRPr/>
          </a:p>
          <a:p>
            <a:pPr indent="0" lvl="0" marL="0" rtl="0" algn="l">
              <a:spcBef>
                <a:spcPts val="0"/>
              </a:spcBef>
              <a:spcAft>
                <a:spcPts val="0"/>
              </a:spcAft>
              <a:buNone/>
            </a:pPr>
            <a:r>
              <a:rPr b="1" lang="en-GB"/>
              <a:t>____________________________________________________________________</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DTOL blocks</a:t>
            </a:r>
            <a:endParaRPr b="1"/>
          </a:p>
          <a:p>
            <a:pPr indent="0" lvl="0" marL="0" rtl="0" algn="l">
              <a:spcBef>
                <a:spcPts val="0"/>
              </a:spcBef>
              <a:spcAft>
                <a:spcPts val="0"/>
              </a:spcAft>
              <a:buClr>
                <a:schemeClr val="dk1"/>
              </a:buClr>
              <a:buSzPts val="1100"/>
              <a:buFont typeface="Arial"/>
              <a:buNone/>
            </a:pPr>
            <a:r>
              <a:rPr b="1" lang="en-GB">
                <a:highlight>
                  <a:srgbClr val="38761D"/>
                </a:highlight>
              </a:rPr>
              <a:t>Block 1:</a:t>
            </a:r>
            <a:r>
              <a:rPr b="1" lang="en-GB"/>
              <a:t> </a:t>
            </a:r>
            <a:r>
              <a:rPr lang="en-GB"/>
              <a:t>Sample submission information including specimen identifier and tube/well identifiers (columns A to D) green</a:t>
            </a:r>
            <a:endParaRPr/>
          </a:p>
          <a:p>
            <a:pPr indent="0" lvl="0" marL="0" rtl="0" algn="l">
              <a:spcBef>
                <a:spcPts val="0"/>
              </a:spcBef>
              <a:spcAft>
                <a:spcPts val="0"/>
              </a:spcAft>
              <a:buClr>
                <a:schemeClr val="dk1"/>
              </a:buClr>
              <a:buSzPts val="1100"/>
              <a:buFont typeface="Arial"/>
              <a:buNone/>
            </a:pPr>
            <a:r>
              <a:rPr lang="en-GB">
                <a:highlight>
                  <a:srgbClr val="FFD966"/>
                </a:highlight>
              </a:rPr>
              <a:t>Block 2:</a:t>
            </a:r>
            <a:r>
              <a:rPr lang="en-GB"/>
              <a:t> Taxonomic information including species name, family and common name (columns E to M)</a:t>
            </a:r>
            <a:endParaRPr/>
          </a:p>
          <a:p>
            <a:pPr indent="0" lvl="0" marL="0" rtl="0" algn="l">
              <a:spcBef>
                <a:spcPts val="0"/>
              </a:spcBef>
              <a:spcAft>
                <a:spcPts val="0"/>
              </a:spcAft>
              <a:buClr>
                <a:schemeClr val="dk1"/>
              </a:buClr>
              <a:buSzPts val="1100"/>
              <a:buFont typeface="Arial"/>
              <a:buNone/>
            </a:pPr>
            <a:r>
              <a:rPr lang="en-GB">
                <a:highlight>
                  <a:srgbClr val="674EA7"/>
                </a:highlight>
              </a:rPr>
              <a:t>Block 3:</a:t>
            </a:r>
            <a:r>
              <a:rPr lang="en-GB"/>
              <a:t> Biological information of the sample including lifestage, sex, and organism part (columns N to R)</a:t>
            </a:r>
            <a:endParaRPr/>
          </a:p>
          <a:p>
            <a:pPr indent="0" lvl="0" marL="0" rtl="0" algn="l">
              <a:spcBef>
                <a:spcPts val="0"/>
              </a:spcBef>
              <a:spcAft>
                <a:spcPts val="0"/>
              </a:spcAft>
              <a:buClr>
                <a:schemeClr val="dk1"/>
              </a:buClr>
              <a:buSzPts val="1100"/>
              <a:buFont typeface="Arial"/>
              <a:buNone/>
            </a:pPr>
            <a:r>
              <a:rPr lang="en-GB">
                <a:highlight>
                  <a:srgbClr val="D9D9D9"/>
                </a:highlight>
              </a:rPr>
              <a:t>Block 4:</a:t>
            </a:r>
            <a:r>
              <a:rPr lang="en-GB"/>
              <a:t> Details of the submitting GAL and the associated organisational codes (columns S and T)</a:t>
            </a:r>
            <a:endParaRPr/>
          </a:p>
          <a:p>
            <a:pPr indent="0" lvl="0" marL="0" rtl="0" algn="l">
              <a:spcBef>
                <a:spcPts val="0"/>
              </a:spcBef>
              <a:spcAft>
                <a:spcPts val="0"/>
              </a:spcAft>
              <a:buClr>
                <a:schemeClr val="dk1"/>
              </a:buClr>
              <a:buSzPts val="1100"/>
              <a:buFont typeface="Arial"/>
              <a:buNone/>
            </a:pPr>
            <a:r>
              <a:rPr lang="en-GB">
                <a:highlight>
                  <a:srgbClr val="9FC5E8"/>
                </a:highlight>
              </a:rPr>
              <a:t>Block 5:</a:t>
            </a:r>
            <a:r>
              <a:rPr lang="en-GB"/>
              <a:t> Data on the collector, collection event, and collection localities (columns U to AL)</a:t>
            </a:r>
            <a:endParaRPr/>
          </a:p>
          <a:p>
            <a:pPr indent="0" lvl="0" marL="0" rtl="0" algn="l">
              <a:spcBef>
                <a:spcPts val="0"/>
              </a:spcBef>
              <a:spcAft>
                <a:spcPts val="0"/>
              </a:spcAft>
              <a:buClr>
                <a:schemeClr val="dk1"/>
              </a:buClr>
              <a:buSzPts val="1100"/>
              <a:buFont typeface="Arial"/>
              <a:buNone/>
            </a:pPr>
            <a:r>
              <a:rPr lang="en-GB">
                <a:highlight>
                  <a:srgbClr val="A6C800"/>
                </a:highlight>
              </a:rPr>
              <a:t>Block 6:</a:t>
            </a:r>
            <a:r>
              <a:rPr lang="en-GB"/>
              <a:t> Information on taxonomic identification, taxonomic uncertainty and risks (columns AM to AQ)</a:t>
            </a:r>
            <a:endParaRPr/>
          </a:p>
          <a:p>
            <a:pPr indent="0" lvl="0" marL="0" rtl="0" algn="l">
              <a:spcBef>
                <a:spcPts val="0"/>
              </a:spcBef>
              <a:spcAft>
                <a:spcPts val="0"/>
              </a:spcAft>
              <a:buClr>
                <a:schemeClr val="dk1"/>
              </a:buClr>
              <a:buSzPts val="1100"/>
              <a:buFont typeface="Arial"/>
              <a:buNone/>
            </a:pPr>
            <a:r>
              <a:rPr lang="en-GB">
                <a:highlight>
                  <a:srgbClr val="FBC4A6"/>
                </a:highlight>
              </a:rPr>
              <a:t>Block 7:</a:t>
            </a:r>
            <a:r>
              <a:rPr lang="en-GB"/>
              <a:t> Details of the tissue preservation event (columns AR to AX)</a:t>
            </a:r>
            <a:endParaRPr/>
          </a:p>
          <a:p>
            <a:pPr indent="0" lvl="0" marL="0" rtl="0" algn="l">
              <a:spcBef>
                <a:spcPts val="0"/>
              </a:spcBef>
              <a:spcAft>
                <a:spcPts val="0"/>
              </a:spcAft>
              <a:buClr>
                <a:schemeClr val="dk1"/>
              </a:buClr>
              <a:buSzPts val="1100"/>
              <a:buFont typeface="Arial"/>
              <a:buNone/>
            </a:pPr>
            <a:r>
              <a:rPr lang="en-GB">
                <a:highlight>
                  <a:srgbClr val="2ECECE"/>
                </a:highlight>
              </a:rPr>
              <a:t>Block 8</a:t>
            </a:r>
            <a:r>
              <a:rPr lang="en-GB"/>
              <a:t>: Information on DNA barcoding (columns AY to BF)</a:t>
            </a:r>
            <a:endParaRPr/>
          </a:p>
          <a:p>
            <a:pPr indent="0" lvl="0" marL="0" rtl="0" algn="l">
              <a:spcBef>
                <a:spcPts val="0"/>
              </a:spcBef>
              <a:spcAft>
                <a:spcPts val="0"/>
              </a:spcAft>
              <a:buClr>
                <a:schemeClr val="dk1"/>
              </a:buClr>
              <a:buSzPts val="1100"/>
              <a:buFont typeface="Arial"/>
              <a:buNone/>
            </a:pPr>
            <a:r>
              <a:rPr lang="en-GB">
                <a:highlight>
                  <a:srgbClr val="EAD1DC"/>
                </a:highlight>
              </a:rPr>
              <a:t>Block 9:</a:t>
            </a:r>
            <a:r>
              <a:rPr lang="en-GB"/>
              <a:t> Information on vouchering and biobanking (columns BG to BK)</a:t>
            </a:r>
            <a:endParaRPr/>
          </a:p>
          <a:p>
            <a:pPr indent="0" lvl="0" marL="0" rtl="0" algn="l">
              <a:spcBef>
                <a:spcPts val="0"/>
              </a:spcBef>
              <a:spcAft>
                <a:spcPts val="0"/>
              </a:spcAft>
              <a:buNone/>
            </a:pPr>
            <a:r>
              <a:rPr lang="en-GB">
                <a:highlight>
                  <a:srgbClr val="00FFFF"/>
                </a:highlight>
              </a:rPr>
              <a:t>Block 10:</a:t>
            </a:r>
            <a:r>
              <a:rPr lang="en-GB"/>
              <a:t> Additional info</a:t>
            </a:r>
            <a:endParaRPr/>
          </a:p>
        </p:txBody>
      </p:sp>
      <p:sp>
        <p:nvSpPr>
          <p:cNvPr id="600" name="Google Shape;600;g2cd1f76933f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cd79147bee_1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Number of columns/fields:</a:t>
            </a:r>
            <a:endParaRPr b="1"/>
          </a:p>
          <a:p>
            <a:pPr indent="0" lvl="0" marL="0" rtl="0" algn="l">
              <a:spcBef>
                <a:spcPts val="0"/>
              </a:spcBef>
              <a:spcAft>
                <a:spcPts val="0"/>
              </a:spcAft>
              <a:buNone/>
            </a:pPr>
            <a:r>
              <a:rPr b="1" lang="en-GB"/>
              <a:t> </a:t>
            </a:r>
            <a:r>
              <a:rPr lang="en-GB"/>
              <a:t>ASG: 68</a:t>
            </a:r>
            <a:endParaRPr/>
          </a:p>
          <a:p>
            <a:pPr indent="0" lvl="0" marL="0" rtl="0" algn="l">
              <a:spcBef>
                <a:spcPts val="0"/>
              </a:spcBef>
              <a:spcAft>
                <a:spcPts val="0"/>
              </a:spcAft>
              <a:buNone/>
            </a:pPr>
            <a:r>
              <a:rPr b="1" lang="en-GB"/>
              <a:t> </a:t>
            </a:r>
            <a:r>
              <a:rPr lang="en-GB"/>
              <a:t>DTOL: 68</a:t>
            </a:r>
            <a:endParaRPr/>
          </a:p>
          <a:p>
            <a:pPr indent="0" lvl="0" marL="0" rtl="0" algn="l">
              <a:spcBef>
                <a:spcPts val="0"/>
              </a:spcBef>
              <a:spcAft>
                <a:spcPts val="0"/>
              </a:spcAft>
              <a:buNone/>
            </a:pPr>
            <a:r>
              <a:rPr lang="en-GB"/>
              <a:t> ERGA: 91</a:t>
            </a:r>
            <a:endParaRPr/>
          </a:p>
          <a:p>
            <a:pPr indent="0" lvl="0" marL="0" rtl="0" algn="l">
              <a:spcBef>
                <a:spcPts val="0"/>
              </a:spcBef>
              <a:spcAft>
                <a:spcPts val="0"/>
              </a:spcAft>
              <a:buNone/>
            </a:pPr>
            <a:r>
              <a:rPr b="1" lang="en-GB"/>
              <a:t>____________________________________________________________________</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DTOL blocks</a:t>
            </a:r>
            <a:endParaRPr b="1"/>
          </a:p>
          <a:p>
            <a:pPr indent="0" lvl="0" marL="0" rtl="0" algn="l">
              <a:spcBef>
                <a:spcPts val="0"/>
              </a:spcBef>
              <a:spcAft>
                <a:spcPts val="0"/>
              </a:spcAft>
              <a:buNone/>
            </a:pPr>
            <a:r>
              <a:rPr b="1" lang="en-GB">
                <a:highlight>
                  <a:srgbClr val="38761D"/>
                </a:highlight>
              </a:rPr>
              <a:t>Block 1:</a:t>
            </a:r>
            <a:r>
              <a:rPr b="1" lang="en-GB"/>
              <a:t> </a:t>
            </a:r>
            <a:r>
              <a:rPr lang="en-GB"/>
              <a:t>Sample submission information including specimen identifier and tube/well identifiers (columns A to D) green</a:t>
            </a:r>
            <a:endParaRPr/>
          </a:p>
          <a:p>
            <a:pPr indent="0" lvl="0" marL="0" rtl="0" algn="l">
              <a:spcBef>
                <a:spcPts val="0"/>
              </a:spcBef>
              <a:spcAft>
                <a:spcPts val="0"/>
              </a:spcAft>
              <a:buNone/>
            </a:pPr>
            <a:r>
              <a:rPr lang="en-GB">
                <a:highlight>
                  <a:srgbClr val="FFD966"/>
                </a:highlight>
              </a:rPr>
              <a:t>Block 2:</a:t>
            </a:r>
            <a:r>
              <a:rPr lang="en-GB"/>
              <a:t> Taxonomic information including species name, family and common name (columns E to M)</a:t>
            </a:r>
            <a:endParaRPr/>
          </a:p>
          <a:p>
            <a:pPr indent="0" lvl="0" marL="0" rtl="0" algn="l">
              <a:spcBef>
                <a:spcPts val="0"/>
              </a:spcBef>
              <a:spcAft>
                <a:spcPts val="0"/>
              </a:spcAft>
              <a:buNone/>
            </a:pPr>
            <a:r>
              <a:rPr lang="en-GB">
                <a:highlight>
                  <a:srgbClr val="674EA7"/>
                </a:highlight>
              </a:rPr>
              <a:t>Block 3:</a:t>
            </a:r>
            <a:r>
              <a:rPr lang="en-GB"/>
              <a:t> Biological information of the sample including lifestage, sex, and organism part (columns N to R)</a:t>
            </a:r>
            <a:endParaRPr/>
          </a:p>
          <a:p>
            <a:pPr indent="0" lvl="0" marL="0" rtl="0" algn="l">
              <a:spcBef>
                <a:spcPts val="0"/>
              </a:spcBef>
              <a:spcAft>
                <a:spcPts val="0"/>
              </a:spcAft>
              <a:buNone/>
            </a:pPr>
            <a:r>
              <a:rPr lang="en-GB">
                <a:highlight>
                  <a:srgbClr val="D9D9D9"/>
                </a:highlight>
              </a:rPr>
              <a:t>Block 4:</a:t>
            </a:r>
            <a:r>
              <a:rPr lang="en-GB"/>
              <a:t> Details of the submitting GAL and the associated organisational codes (columns S and T)</a:t>
            </a:r>
            <a:endParaRPr/>
          </a:p>
          <a:p>
            <a:pPr indent="0" lvl="0" marL="0" rtl="0" algn="l">
              <a:spcBef>
                <a:spcPts val="0"/>
              </a:spcBef>
              <a:spcAft>
                <a:spcPts val="0"/>
              </a:spcAft>
              <a:buNone/>
            </a:pPr>
            <a:r>
              <a:rPr lang="en-GB">
                <a:highlight>
                  <a:srgbClr val="9FC5E8"/>
                </a:highlight>
              </a:rPr>
              <a:t>Block 5:</a:t>
            </a:r>
            <a:r>
              <a:rPr lang="en-GB"/>
              <a:t> Data on the collector, collection event, and collection localities (columns U to AL)</a:t>
            </a:r>
            <a:endParaRPr/>
          </a:p>
          <a:p>
            <a:pPr indent="0" lvl="0" marL="0" rtl="0" algn="l">
              <a:spcBef>
                <a:spcPts val="0"/>
              </a:spcBef>
              <a:spcAft>
                <a:spcPts val="0"/>
              </a:spcAft>
              <a:buNone/>
            </a:pPr>
            <a:r>
              <a:rPr lang="en-GB">
                <a:highlight>
                  <a:srgbClr val="A6C800"/>
                </a:highlight>
              </a:rPr>
              <a:t>Block 6:</a:t>
            </a:r>
            <a:r>
              <a:rPr lang="en-GB"/>
              <a:t> Information on taxonomic identification, taxonomic uncertainty and risks (columns AM to AQ)</a:t>
            </a:r>
            <a:endParaRPr/>
          </a:p>
          <a:p>
            <a:pPr indent="0" lvl="0" marL="0" rtl="0" algn="l">
              <a:spcBef>
                <a:spcPts val="0"/>
              </a:spcBef>
              <a:spcAft>
                <a:spcPts val="0"/>
              </a:spcAft>
              <a:buNone/>
            </a:pPr>
            <a:r>
              <a:rPr lang="en-GB">
                <a:highlight>
                  <a:srgbClr val="FBC4A6"/>
                </a:highlight>
              </a:rPr>
              <a:t>Block 7:</a:t>
            </a:r>
            <a:r>
              <a:rPr lang="en-GB"/>
              <a:t> Details of the tissue preservation event (columns AR to AX)</a:t>
            </a:r>
            <a:endParaRPr/>
          </a:p>
          <a:p>
            <a:pPr indent="0" lvl="0" marL="0" rtl="0" algn="l">
              <a:spcBef>
                <a:spcPts val="0"/>
              </a:spcBef>
              <a:spcAft>
                <a:spcPts val="0"/>
              </a:spcAft>
              <a:buNone/>
            </a:pPr>
            <a:r>
              <a:rPr lang="en-GB">
                <a:highlight>
                  <a:srgbClr val="2ECECE"/>
                </a:highlight>
              </a:rPr>
              <a:t>Block 8</a:t>
            </a:r>
            <a:r>
              <a:rPr lang="en-GB"/>
              <a:t>: Information on DNA barcoding (columns AY to BF)</a:t>
            </a:r>
            <a:endParaRPr/>
          </a:p>
          <a:p>
            <a:pPr indent="0" lvl="0" marL="0" rtl="0" algn="l">
              <a:spcBef>
                <a:spcPts val="0"/>
              </a:spcBef>
              <a:spcAft>
                <a:spcPts val="0"/>
              </a:spcAft>
              <a:buNone/>
            </a:pPr>
            <a:r>
              <a:rPr lang="en-GB">
                <a:highlight>
                  <a:srgbClr val="EAD1DC"/>
                </a:highlight>
              </a:rPr>
              <a:t>Block 9:</a:t>
            </a:r>
            <a:r>
              <a:rPr lang="en-GB"/>
              <a:t> Information on vouchering and biobanking (columns BG to BK)</a:t>
            </a:r>
            <a:endParaRPr/>
          </a:p>
          <a:p>
            <a:pPr indent="0" lvl="0" marL="0" rtl="0" algn="l">
              <a:spcBef>
                <a:spcPts val="0"/>
              </a:spcBef>
              <a:spcAft>
                <a:spcPts val="0"/>
              </a:spcAft>
              <a:buNone/>
            </a:pPr>
            <a:r>
              <a:rPr lang="en-GB">
                <a:highlight>
                  <a:srgbClr val="00FFFF"/>
                </a:highlight>
              </a:rPr>
              <a:t>Block 10:</a:t>
            </a:r>
            <a:r>
              <a:rPr lang="en-GB"/>
              <a:t> Additional info</a:t>
            </a:r>
            <a:endParaRPr/>
          </a:p>
        </p:txBody>
      </p:sp>
      <p:sp>
        <p:nvSpPr>
          <p:cNvPr id="612" name="Google Shape;612;g2cd79147bee_1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jpg"/><Relationship Id="rId3" Type="http://schemas.openxmlformats.org/officeDocument/2006/relationships/image" Target="../media/image24.png"/><Relationship Id="rId4" Type="http://schemas.openxmlformats.org/officeDocument/2006/relationships/image" Target="../media/image4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24.png"/><Relationship Id="rId4" Type="http://schemas.openxmlformats.org/officeDocument/2006/relationships/image" Target="../media/image4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52.png"/><Relationship Id="rId5" Type="http://schemas.openxmlformats.org/officeDocument/2006/relationships/image" Target="../media/image5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jpg"/><Relationship Id="rId3" Type="http://schemas.openxmlformats.org/officeDocument/2006/relationships/image" Target="../media/image4.png"/><Relationship Id="rId4" Type="http://schemas.openxmlformats.org/officeDocument/2006/relationships/image" Target="../media/image4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4.png"/><Relationship Id="rId4" Type="http://schemas.openxmlformats.org/officeDocument/2006/relationships/image" Target="../media/image61.png"/><Relationship Id="rId5" Type="http://schemas.openxmlformats.org/officeDocument/2006/relationships/image" Target="../media/image53.png"/><Relationship Id="rId6" Type="http://schemas.openxmlformats.org/officeDocument/2006/relationships/image" Target="../media/image62.png"/><Relationship Id="rId7" Type="http://schemas.openxmlformats.org/officeDocument/2006/relationships/image" Target="../media/image5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71.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64.png"/><Relationship Id="rId8"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67.png"/><Relationship Id="rId4" Type="http://schemas.openxmlformats.org/officeDocument/2006/relationships/image" Target="../media/image78.png"/><Relationship Id="rId5" Type="http://schemas.openxmlformats.org/officeDocument/2006/relationships/image" Target="../media/image5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8.png"/><Relationship Id="rId3" Type="http://schemas.openxmlformats.org/officeDocument/2006/relationships/image" Target="../media/image65.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jpg"/><Relationship Id="rId3" Type="http://schemas.openxmlformats.org/officeDocument/2006/relationships/image" Target="../media/image67.png"/><Relationship Id="rId4" Type="http://schemas.openxmlformats.org/officeDocument/2006/relationships/image" Target="../media/image78.png"/><Relationship Id="rId5" Type="http://schemas.openxmlformats.org/officeDocument/2006/relationships/image" Target="../media/image7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8.png"/><Relationship Id="rId3" Type="http://schemas.openxmlformats.org/officeDocument/2006/relationships/image" Target="../media/image9.png"/><Relationship Id="rId4" Type="http://schemas.openxmlformats.org/officeDocument/2006/relationships/image" Target="../media/image8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jpg"/><Relationship Id="rId3" Type="http://schemas.openxmlformats.org/officeDocument/2006/relationships/image" Target="../media/image78.png"/><Relationship Id="rId4" Type="http://schemas.openxmlformats.org/officeDocument/2006/relationships/image" Target="../media/image67.png"/><Relationship Id="rId5" Type="http://schemas.openxmlformats.org/officeDocument/2006/relationships/image" Target="../media/image7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8.png"/><Relationship Id="rId3" Type="http://schemas.openxmlformats.org/officeDocument/2006/relationships/image" Target="../media/image9.png"/><Relationship Id="rId4" Type="http://schemas.openxmlformats.org/officeDocument/2006/relationships/image" Target="../media/image7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78.png"/><Relationship Id="rId4" Type="http://schemas.openxmlformats.org/officeDocument/2006/relationships/image" Target="../media/image67.png"/><Relationship Id="rId5" Type="http://schemas.openxmlformats.org/officeDocument/2006/relationships/image" Target="../media/image8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8.png"/><Relationship Id="rId3" Type="http://schemas.openxmlformats.org/officeDocument/2006/relationships/image" Target="../media/image9.png"/><Relationship Id="rId4" Type="http://schemas.openxmlformats.org/officeDocument/2006/relationships/image" Target="../media/image9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jpg"/><Relationship Id="rId3" Type="http://schemas.openxmlformats.org/officeDocument/2006/relationships/image" Target="../media/image78.png"/><Relationship Id="rId4" Type="http://schemas.openxmlformats.org/officeDocument/2006/relationships/image" Target="../media/image67.png"/><Relationship Id="rId5" Type="http://schemas.openxmlformats.org/officeDocument/2006/relationships/image" Target="../media/image9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8.png"/><Relationship Id="rId3" Type="http://schemas.openxmlformats.org/officeDocument/2006/relationships/image" Target="../media/image9.png"/><Relationship Id="rId4" Type="http://schemas.openxmlformats.org/officeDocument/2006/relationships/image" Target="../media/image9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4.png"/><Relationship Id="rId4" Type="http://schemas.openxmlformats.org/officeDocument/2006/relationships/image" Target="../media/image8.png"/><Relationship Id="rId11" Type="http://schemas.openxmlformats.org/officeDocument/2006/relationships/image" Target="../media/image10.png"/><Relationship Id="rId10" Type="http://schemas.openxmlformats.org/officeDocument/2006/relationships/image" Target="../media/image15.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jpg"/><Relationship Id="rId3" Type="http://schemas.openxmlformats.org/officeDocument/2006/relationships/image" Target="../media/image13.png"/><Relationship Id="rId4" Type="http://schemas.openxmlformats.org/officeDocument/2006/relationships/image" Target="../media/image95.png"/><Relationship Id="rId5" Type="http://schemas.openxmlformats.org/officeDocument/2006/relationships/image" Target="../media/image9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jpg"/><Relationship Id="rId3" Type="http://schemas.openxmlformats.org/officeDocument/2006/relationships/image" Target="../media/image34.jpg"/><Relationship Id="rId4" Type="http://schemas.openxmlformats.org/officeDocument/2006/relationships/image" Target="../media/image13.png"/><Relationship Id="rId5" Type="http://schemas.openxmlformats.org/officeDocument/2006/relationships/image" Target="../media/image93.png"/><Relationship Id="rId6" Type="http://schemas.openxmlformats.org/officeDocument/2006/relationships/image" Target="../media/image9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jpg"/><Relationship Id="rId3" Type="http://schemas.openxmlformats.org/officeDocument/2006/relationships/image" Target="../media/image103.png"/><Relationship Id="rId4" Type="http://schemas.openxmlformats.org/officeDocument/2006/relationships/image" Target="../media/image94.png"/><Relationship Id="rId5" Type="http://schemas.openxmlformats.org/officeDocument/2006/relationships/image" Target="../media/image10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jpg"/><Relationship Id="rId3" Type="http://schemas.openxmlformats.org/officeDocument/2006/relationships/image" Target="../media/image13.png"/><Relationship Id="rId4" Type="http://schemas.openxmlformats.org/officeDocument/2006/relationships/image" Target="../media/image101.png"/><Relationship Id="rId5" Type="http://schemas.openxmlformats.org/officeDocument/2006/relationships/image" Target="../media/image9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10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10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8.jpg"/><Relationship Id="rId3" Type="http://schemas.openxmlformats.org/officeDocument/2006/relationships/image" Target="../media/image110.png"/><Relationship Id="rId4" Type="http://schemas.openxmlformats.org/officeDocument/2006/relationships/image" Target="../media/image4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3.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1.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9.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6.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0.jpg"/><Relationship Id="rId3" Type="http://schemas.openxmlformats.org/officeDocument/2006/relationships/image" Target="../media/image29.png"/><Relationship Id="rId4" Type="http://schemas.openxmlformats.org/officeDocument/2006/relationships/image" Target="../media/image4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jpg"/><Relationship Id="rId3" Type="http://schemas.openxmlformats.org/officeDocument/2006/relationships/image" Target="../media/image100.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6.jpg"/><Relationship Id="rId3" Type="http://schemas.openxmlformats.org/officeDocument/2006/relationships/image" Target="../media/image43.png"/><Relationship Id="rId4"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2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06.png"/><Relationship Id="rId4" Type="http://schemas.openxmlformats.org/officeDocument/2006/relationships/image" Target="../media/image13.png"/><Relationship Id="rId5"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4.png"/><Relationship Id="rId4" Type="http://schemas.openxmlformats.org/officeDocument/2006/relationships/image" Target="../media/image4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jpg"/><Relationship Id="rId3" Type="http://schemas.openxmlformats.org/officeDocument/2006/relationships/image" Target="../media/image29.png"/><Relationship Id="rId4" Type="http://schemas.openxmlformats.org/officeDocument/2006/relationships/image" Target="../media/image4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with intro paragraph">
  <p:cSld name="Content Slide with intro paragraph">
    <p:spTree>
      <p:nvGrpSpPr>
        <p:cNvPr id="11" name="Shape 11"/>
        <p:cNvGrpSpPr/>
        <p:nvPr/>
      </p:nvGrpSpPr>
      <p:grpSpPr>
        <a:xfrm>
          <a:off x="0" y="0"/>
          <a:ext cx="0" cy="0"/>
          <a:chOff x="0" y="0"/>
          <a:chExt cx="0" cy="0"/>
        </a:xfrm>
      </p:grpSpPr>
      <p:sp>
        <p:nvSpPr>
          <p:cNvPr id="12" name="Google Shape;12;p2"/>
          <p:cNvSpPr txBox="1"/>
          <p:nvPr>
            <p:ph type="title"/>
          </p:nvPr>
        </p:nvSpPr>
        <p:spPr>
          <a:xfrm>
            <a:off x="541173" y="188640"/>
            <a:ext cx="11137237" cy="11430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C61F16"/>
              </a:buClr>
              <a:buSzPts val="2800"/>
              <a:buFont typeface="Arial"/>
              <a:buNone/>
              <a:defRPr b="0" i="0" sz="2800" u="none" cap="none" strike="noStrike">
                <a:solidFill>
                  <a:srgbClr val="C61F1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 type="body"/>
          </p:nvPr>
        </p:nvSpPr>
        <p:spPr>
          <a:xfrm>
            <a:off x="527383" y="2627784"/>
            <a:ext cx="11137237" cy="316835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C61F16"/>
              </a:buClr>
              <a:buSzPts val="1800"/>
              <a:buFont typeface="Arial"/>
              <a:buChar char="•"/>
              <a:defRPr b="0" i="0" sz="1800" u="none" cap="none" strike="noStrike">
                <a:solidFill>
                  <a:srgbClr val="4E515A"/>
                </a:solidFill>
                <a:latin typeface="Roboto"/>
                <a:ea typeface="Roboto"/>
                <a:cs typeface="Roboto"/>
                <a:sym typeface="Roboto"/>
              </a:defRPr>
            </a:lvl1pPr>
            <a:lvl2pPr indent="-330200" lvl="1" marL="914400" marR="0" rtl="0" algn="l">
              <a:spcBef>
                <a:spcPts val="320"/>
              </a:spcBef>
              <a:spcAft>
                <a:spcPts val="0"/>
              </a:spcAft>
              <a:buClr>
                <a:srgbClr val="C61F16"/>
              </a:buClr>
              <a:buSzPts val="1600"/>
              <a:buFont typeface="Arial"/>
              <a:buChar char="–"/>
              <a:defRPr b="0" i="0" sz="1600" u="none" cap="none" strike="noStrike">
                <a:solidFill>
                  <a:srgbClr val="4E515A"/>
                </a:solidFill>
                <a:latin typeface="Roboto"/>
                <a:ea typeface="Roboto"/>
                <a:cs typeface="Roboto"/>
                <a:sym typeface="Roboto"/>
              </a:defRPr>
            </a:lvl2pPr>
            <a:lvl3pPr indent="-381000" lvl="2" marL="1371600" marR="0" rtl="0" algn="l">
              <a:spcBef>
                <a:spcPts val="480"/>
              </a:spcBef>
              <a:spcAft>
                <a:spcPts val="0"/>
              </a:spcAft>
              <a:buClr>
                <a:srgbClr val="4E515A"/>
              </a:buClr>
              <a:buSzPts val="2400"/>
              <a:buFont typeface="Arial"/>
              <a:buChar char="•"/>
              <a:defRPr b="0" i="0" sz="2400" u="none" cap="none" strike="noStrike">
                <a:solidFill>
                  <a:srgbClr val="4E515A"/>
                </a:solidFill>
                <a:latin typeface="Calibri"/>
                <a:ea typeface="Calibri"/>
                <a:cs typeface="Calibri"/>
                <a:sym typeface="Calibri"/>
              </a:defRPr>
            </a:lvl3pPr>
            <a:lvl4pPr indent="-355600" lvl="3" marL="18288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4pPr>
            <a:lvl5pPr indent="-355600" lvl="4" marL="22860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2"/>
          <p:cNvSpPr txBox="1"/>
          <p:nvPr>
            <p:ph idx="2" type="body"/>
          </p:nvPr>
        </p:nvSpPr>
        <p:spPr>
          <a:xfrm>
            <a:off x="527383" y="1475656"/>
            <a:ext cx="11137237" cy="10801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80"/>
              </a:spcBef>
              <a:spcAft>
                <a:spcPts val="0"/>
              </a:spcAft>
              <a:buClr>
                <a:srgbClr val="FF0000"/>
              </a:buClr>
              <a:buSzPts val="2400"/>
              <a:buFont typeface="Arial"/>
              <a:buNone/>
              <a:defRPr b="0" i="0" sz="2400" u="none" cap="none" strike="noStrike">
                <a:solidFill>
                  <a:srgbClr val="4E515A"/>
                </a:solidFill>
                <a:latin typeface="Roboto"/>
                <a:ea typeface="Roboto"/>
                <a:cs typeface="Roboto"/>
                <a:sym typeface="Roboto"/>
              </a:defRPr>
            </a:lvl1pPr>
            <a:lvl2pPr indent="-342900" lvl="1" marL="914400" marR="0" rtl="0" algn="l">
              <a:spcBef>
                <a:spcPts val="360"/>
              </a:spcBef>
              <a:spcAft>
                <a:spcPts val="0"/>
              </a:spcAft>
              <a:buClr>
                <a:srgbClr val="4E515A"/>
              </a:buClr>
              <a:buSzPts val="1800"/>
              <a:buFont typeface="Arial"/>
              <a:buChar char="–"/>
              <a:defRPr b="0" i="0" sz="1800" u="none" cap="none" strike="noStrike">
                <a:solidFill>
                  <a:srgbClr val="4E515A"/>
                </a:solidFill>
                <a:latin typeface="Roboto"/>
                <a:ea typeface="Roboto"/>
                <a:cs typeface="Roboto"/>
                <a:sym typeface="Roboto"/>
              </a:defRPr>
            </a:lvl2pPr>
            <a:lvl3pPr indent="-381000" lvl="2" marL="1371600" marR="0" rtl="0" algn="l">
              <a:spcBef>
                <a:spcPts val="480"/>
              </a:spcBef>
              <a:spcAft>
                <a:spcPts val="0"/>
              </a:spcAft>
              <a:buClr>
                <a:srgbClr val="4E515A"/>
              </a:buClr>
              <a:buSzPts val="2400"/>
              <a:buFont typeface="Arial"/>
              <a:buChar char="•"/>
              <a:defRPr b="0" i="0" sz="2400" u="none" cap="none" strike="noStrike">
                <a:solidFill>
                  <a:srgbClr val="4E515A"/>
                </a:solidFill>
                <a:latin typeface="Calibri"/>
                <a:ea typeface="Calibri"/>
                <a:cs typeface="Calibri"/>
                <a:sym typeface="Calibri"/>
              </a:defRPr>
            </a:lvl3pPr>
            <a:lvl4pPr indent="-355600" lvl="3" marL="18288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4pPr>
            <a:lvl5pPr indent="-355600" lvl="4" marL="22860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 name="Google Shape;15;p2"/>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100" u="none" cap="none" strike="noStrike">
                <a:solidFill>
                  <a:srgbClr val="C61F16"/>
                </a:solidFill>
                <a:latin typeface="Roboto"/>
                <a:ea typeface="Roboto"/>
                <a:cs typeface="Roboto"/>
                <a:sym typeface="Roboto"/>
              </a:rPr>
              <a:t>www.earlham.ac.uk</a:t>
            </a:r>
            <a:endParaRPr/>
          </a:p>
        </p:txBody>
      </p:sp>
      <p:pic>
        <p:nvPicPr>
          <p:cNvPr descr="Logo&#10;&#10;Description automatically generated" id="16" name="Google Shape;16;p2"/>
          <p:cNvPicPr preferRelativeResize="0"/>
          <p:nvPr/>
        </p:nvPicPr>
        <p:blipFill rotWithShape="1">
          <a:blip r:embed="rId2">
            <a:alphaModFix/>
          </a:blip>
          <a:srcRect b="0" l="0" r="0" t="0"/>
          <a:stretch/>
        </p:blipFill>
        <p:spPr>
          <a:xfrm>
            <a:off x="9556013" y="6043327"/>
            <a:ext cx="1996091" cy="376621"/>
          </a:xfrm>
          <a:prstGeom prst="rect">
            <a:avLst/>
          </a:prstGeom>
          <a:noFill/>
          <a:ln>
            <a:noFill/>
          </a:ln>
        </p:spPr>
      </p:pic>
      <p:sp>
        <p:nvSpPr>
          <p:cNvPr id="17" name="Google Shape;17;p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gen Merscope">
  <p:cSld name="Visgen Merscope">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1"/>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11"/>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11"/>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91" name="Google Shape;91;p11"/>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 name="Google Shape;92;p11"/>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id="93" name="Google Shape;93;p11"/>
          <p:cNvPicPr preferRelativeResize="0"/>
          <p:nvPr/>
        </p:nvPicPr>
        <p:blipFill rotWithShape="1">
          <a:blip r:embed="rId3">
            <a:alphaModFix/>
          </a:blip>
          <a:srcRect b="0" l="0" r="0" t="0"/>
          <a:stretch/>
        </p:blipFill>
        <p:spPr>
          <a:xfrm>
            <a:off x="9422612" y="5372472"/>
            <a:ext cx="2046891" cy="1228134"/>
          </a:xfrm>
          <a:prstGeom prst="rect">
            <a:avLst/>
          </a:prstGeom>
          <a:noFill/>
          <a:ln>
            <a:noFill/>
          </a:ln>
        </p:spPr>
      </p:pic>
      <p:pic>
        <p:nvPicPr>
          <p:cNvPr id="94" name="Google Shape;94;p11"/>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95" name="Google Shape;95;p1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ls 2">
  <p:cSld name="Cells 2">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descr="A black background with white text and red letters&#10;&#10;Description automatically generated" id="97" name="Google Shape;97;p12"/>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98" name="Google Shape;98;p12"/>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2"/>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0" name="Google Shape;100;p12"/>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01" name="Google Shape;101;p12"/>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2" name="Google Shape;102;p12"/>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03" name="Google Shape;103;p12"/>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104" name="Google Shape;104;p1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an">
  <p:cSld name="Tecan">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3"/>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3"/>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8" name="Google Shape;108;p13"/>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09" name="Google Shape;109;p13"/>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0" name="Google Shape;110;p13"/>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id="111" name="Google Shape;111;p13"/>
          <p:cNvPicPr preferRelativeResize="0"/>
          <p:nvPr/>
        </p:nvPicPr>
        <p:blipFill rotWithShape="1">
          <a:blip r:embed="rId3">
            <a:alphaModFix/>
          </a:blip>
          <a:srcRect b="0" l="0" r="0" t="0"/>
          <a:stretch/>
        </p:blipFill>
        <p:spPr>
          <a:xfrm>
            <a:off x="9422612" y="5372472"/>
            <a:ext cx="2046891" cy="1228134"/>
          </a:xfrm>
          <a:prstGeom prst="rect">
            <a:avLst/>
          </a:prstGeom>
          <a:noFill/>
          <a:ln>
            <a:noFill/>
          </a:ln>
        </p:spPr>
      </p:pic>
      <p:pic>
        <p:nvPicPr>
          <p:cNvPr id="112" name="Google Shape;112;p13"/>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113" name="Google Shape;113;p1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esign 3">
  <p:cSld name="Title Slide - Design 3">
    <p:bg>
      <p:bgPr>
        <a:solidFill>
          <a:srgbClr val="C61F16"/>
        </a:solidFill>
      </p:bgPr>
    </p:bg>
    <p:spTree>
      <p:nvGrpSpPr>
        <p:cNvPr id="114" name="Shape 114"/>
        <p:cNvGrpSpPr/>
        <p:nvPr/>
      </p:nvGrpSpPr>
      <p:grpSpPr>
        <a:xfrm>
          <a:off x="0" y="0"/>
          <a:ext cx="0" cy="0"/>
          <a:chOff x="0" y="0"/>
          <a:chExt cx="0" cy="0"/>
        </a:xfrm>
      </p:grpSpPr>
      <p:sp>
        <p:nvSpPr>
          <p:cNvPr id="115" name="Google Shape;115;p14"/>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6" name="Google Shape;116;p14"/>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17" name="Google Shape;117;p14"/>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4"/>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id="119" name="Google Shape;119;p14"/>
          <p:cNvPicPr preferRelativeResize="0"/>
          <p:nvPr/>
        </p:nvPicPr>
        <p:blipFill rotWithShape="1">
          <a:blip r:embed="rId2">
            <a:alphaModFix/>
          </a:blip>
          <a:srcRect b="0" l="0" r="0" t="0"/>
          <a:stretch/>
        </p:blipFill>
        <p:spPr>
          <a:xfrm>
            <a:off x="9422612" y="5372472"/>
            <a:ext cx="2046891" cy="1228134"/>
          </a:xfrm>
          <a:prstGeom prst="rect">
            <a:avLst/>
          </a:prstGeom>
          <a:noFill/>
          <a:ln>
            <a:noFill/>
          </a:ln>
        </p:spPr>
      </p:pic>
      <p:pic>
        <p:nvPicPr>
          <p:cNvPr id="120" name="Google Shape;120;p14"/>
          <p:cNvPicPr preferRelativeResize="0"/>
          <p:nvPr/>
        </p:nvPicPr>
        <p:blipFill rotWithShape="1">
          <a:blip r:embed="rId3">
            <a:alphaModFix/>
          </a:blip>
          <a:srcRect b="0" l="0" r="0" t="0"/>
          <a:stretch/>
        </p:blipFill>
        <p:spPr>
          <a:xfrm>
            <a:off x="719405" y="6115596"/>
            <a:ext cx="1993767" cy="238221"/>
          </a:xfrm>
          <a:prstGeom prst="rect">
            <a:avLst/>
          </a:prstGeom>
          <a:noFill/>
          <a:ln>
            <a:noFill/>
          </a:ln>
        </p:spPr>
      </p:pic>
      <p:sp>
        <p:nvSpPr>
          <p:cNvPr id="121" name="Google Shape;121;p1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esign 2">
  <p:cSld name="Title Slide - Design 2">
    <p:bg>
      <p:bgPr>
        <a:solidFill>
          <a:srgbClr val="4E515A"/>
        </a:solidFill>
      </p:bgPr>
    </p:bg>
    <p:spTree>
      <p:nvGrpSpPr>
        <p:cNvPr id="122" name="Shape 122"/>
        <p:cNvGrpSpPr/>
        <p:nvPr/>
      </p:nvGrpSpPr>
      <p:grpSpPr>
        <a:xfrm>
          <a:off x="0" y="0"/>
          <a:ext cx="0" cy="0"/>
          <a:chOff x="0" y="0"/>
          <a:chExt cx="0" cy="0"/>
        </a:xfrm>
      </p:grpSpPr>
      <p:sp>
        <p:nvSpPr>
          <p:cNvPr id="123" name="Google Shape;123;p15"/>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4" name="Google Shape;124;p15"/>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25" name="Google Shape;125;p15"/>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6" name="Google Shape;126;p15"/>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id="127" name="Google Shape;127;p15"/>
          <p:cNvPicPr preferRelativeResize="0"/>
          <p:nvPr/>
        </p:nvPicPr>
        <p:blipFill rotWithShape="1">
          <a:blip r:embed="rId2">
            <a:alphaModFix/>
          </a:blip>
          <a:srcRect b="0" l="0" r="0" t="0"/>
          <a:stretch/>
        </p:blipFill>
        <p:spPr>
          <a:xfrm>
            <a:off x="9422612" y="5372472"/>
            <a:ext cx="2046891" cy="1228134"/>
          </a:xfrm>
          <a:prstGeom prst="rect">
            <a:avLst/>
          </a:prstGeom>
          <a:noFill/>
          <a:ln>
            <a:noFill/>
          </a:ln>
        </p:spPr>
      </p:pic>
      <p:pic>
        <p:nvPicPr>
          <p:cNvPr id="128" name="Google Shape;128;p15"/>
          <p:cNvPicPr preferRelativeResize="0"/>
          <p:nvPr/>
        </p:nvPicPr>
        <p:blipFill rotWithShape="1">
          <a:blip r:embed="rId3">
            <a:alphaModFix/>
          </a:blip>
          <a:srcRect b="0" l="0" r="0" t="0"/>
          <a:stretch/>
        </p:blipFill>
        <p:spPr>
          <a:xfrm>
            <a:off x="719405" y="6100099"/>
            <a:ext cx="1993767" cy="238221"/>
          </a:xfrm>
          <a:prstGeom prst="rect">
            <a:avLst/>
          </a:prstGeom>
          <a:noFill/>
          <a:ln>
            <a:noFill/>
          </a:ln>
        </p:spPr>
      </p:pic>
      <p:sp>
        <p:nvSpPr>
          <p:cNvPr id="129" name="Google Shape;129;p1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Design 1">
  <p:cSld name="Closing Slide - Design 1">
    <p:bg>
      <p:bgPr>
        <a:solidFill>
          <a:srgbClr val="C61F16"/>
        </a:solidFill>
      </p:bgPr>
    </p:bg>
    <p:spTree>
      <p:nvGrpSpPr>
        <p:cNvPr id="130" name="Shape 130"/>
        <p:cNvGrpSpPr/>
        <p:nvPr/>
      </p:nvGrpSpPr>
      <p:grpSpPr>
        <a:xfrm>
          <a:off x="0" y="0"/>
          <a:ext cx="0" cy="0"/>
          <a:chOff x="0" y="0"/>
          <a:chExt cx="0" cy="0"/>
        </a:xfrm>
      </p:grpSpPr>
      <p:sp>
        <p:nvSpPr>
          <p:cNvPr id="131" name="Google Shape;131;p16"/>
          <p:cNvSpPr txBox="1"/>
          <p:nvPr>
            <p:ph idx="1" type="body"/>
          </p:nvPr>
        </p:nvSpPr>
        <p:spPr>
          <a:xfrm>
            <a:off x="719404" y="3789041"/>
            <a:ext cx="5664629" cy="28803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16"/>
          <p:cNvSpPr txBox="1"/>
          <p:nvPr>
            <p:ph idx="2" type="body"/>
          </p:nvPr>
        </p:nvSpPr>
        <p:spPr>
          <a:xfrm>
            <a:off x="719404" y="4148634"/>
            <a:ext cx="5664629" cy="288478"/>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3" name="Google Shape;133;p16"/>
          <p:cNvSpPr txBox="1"/>
          <p:nvPr>
            <p:ph idx="3" type="body"/>
          </p:nvPr>
        </p:nvSpPr>
        <p:spPr>
          <a:xfrm>
            <a:off x="719404" y="3356994"/>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4" name="Google Shape;134;p16"/>
          <p:cNvSpPr txBox="1"/>
          <p:nvPr>
            <p:ph idx="4" type="body"/>
          </p:nvPr>
        </p:nvSpPr>
        <p:spPr>
          <a:xfrm>
            <a:off x="719404" y="4509120"/>
            <a:ext cx="5664629" cy="288032"/>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id="135" name="Google Shape;135;p16"/>
          <p:cNvPicPr preferRelativeResize="0"/>
          <p:nvPr/>
        </p:nvPicPr>
        <p:blipFill rotWithShape="1">
          <a:blip r:embed="rId2">
            <a:alphaModFix/>
          </a:blip>
          <a:srcRect b="0" l="0" r="0" t="0"/>
          <a:stretch/>
        </p:blipFill>
        <p:spPr>
          <a:xfrm>
            <a:off x="9411096" y="5144429"/>
            <a:ext cx="2061501" cy="1236901"/>
          </a:xfrm>
          <a:prstGeom prst="rect">
            <a:avLst/>
          </a:prstGeom>
          <a:noFill/>
          <a:ln>
            <a:noFill/>
          </a:ln>
        </p:spPr>
      </p:pic>
      <p:sp>
        <p:nvSpPr>
          <p:cNvPr id="136" name="Google Shape;136;p16"/>
          <p:cNvSpPr txBox="1"/>
          <p:nvPr/>
        </p:nvSpPr>
        <p:spPr>
          <a:xfrm>
            <a:off x="695400" y="5602385"/>
            <a:ext cx="540060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lt1"/>
                </a:solidFill>
                <a:latin typeface="Roboto"/>
                <a:ea typeface="Roboto"/>
                <a:cs typeface="Roboto"/>
                <a:sym typeface="Roboto"/>
              </a:rPr>
              <a:t>Earlham Institute, Norwich Research Park, Norwich, Norfolk, NR4 7UZ,</a:t>
            </a:r>
            <a:r>
              <a:rPr lang="en-GB" sz="1200">
                <a:solidFill>
                  <a:schemeClr val="lt1"/>
                </a:solidFill>
                <a:latin typeface="Roboto"/>
                <a:ea typeface="Roboto"/>
                <a:cs typeface="Roboto"/>
                <a:sym typeface="Roboto"/>
              </a:rPr>
              <a:t> </a:t>
            </a:r>
            <a:r>
              <a:rPr lang="en-GB" sz="1200">
                <a:solidFill>
                  <a:schemeClr val="lt1"/>
                </a:solidFill>
                <a:latin typeface="Roboto"/>
                <a:ea typeface="Roboto"/>
                <a:cs typeface="Roboto"/>
                <a:sym typeface="Roboto"/>
              </a:rPr>
              <a:t>UK</a:t>
            </a:r>
            <a:br>
              <a:rPr lang="en-GB" sz="1200">
                <a:solidFill>
                  <a:schemeClr val="lt1"/>
                </a:solidFill>
                <a:latin typeface="Roboto"/>
                <a:ea typeface="Roboto"/>
                <a:cs typeface="Roboto"/>
                <a:sym typeface="Roboto"/>
              </a:rPr>
            </a:br>
            <a:r>
              <a:rPr lang="en-GB" sz="1200">
                <a:solidFill>
                  <a:schemeClr val="lt1"/>
                </a:solidFill>
                <a:latin typeface="Roboto"/>
                <a:ea typeface="Roboto"/>
                <a:cs typeface="Roboto"/>
                <a:sym typeface="Roboto"/>
              </a:rPr>
              <a:t>www.earlham.ac.uk</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black and white logo&#10;&#10;Description automatically generated" id="137" name="Google Shape;137;p16"/>
          <p:cNvPicPr preferRelativeResize="0"/>
          <p:nvPr/>
        </p:nvPicPr>
        <p:blipFill rotWithShape="1">
          <a:blip r:embed="rId3">
            <a:alphaModFix/>
          </a:blip>
          <a:srcRect b="0" l="0" r="0" t="0"/>
          <a:stretch/>
        </p:blipFill>
        <p:spPr>
          <a:xfrm>
            <a:off x="2968378" y="6177617"/>
            <a:ext cx="993421" cy="407422"/>
          </a:xfrm>
          <a:prstGeom prst="rect">
            <a:avLst/>
          </a:prstGeom>
          <a:noFill/>
          <a:ln>
            <a:noFill/>
          </a:ln>
        </p:spPr>
      </p:pic>
      <p:pic>
        <p:nvPicPr>
          <p:cNvPr descr="A black and white logo with white text&#10;&#10;Description automatically generated" id="138" name="Google Shape;138;p16"/>
          <p:cNvPicPr preferRelativeResize="0"/>
          <p:nvPr/>
        </p:nvPicPr>
        <p:blipFill rotWithShape="1">
          <a:blip r:embed="rId4">
            <a:alphaModFix/>
          </a:blip>
          <a:srcRect b="0" l="0" r="0" t="0"/>
          <a:stretch/>
        </p:blipFill>
        <p:spPr>
          <a:xfrm>
            <a:off x="767408" y="6159733"/>
            <a:ext cx="1696453" cy="407422"/>
          </a:xfrm>
          <a:prstGeom prst="rect">
            <a:avLst/>
          </a:prstGeom>
          <a:noFill/>
          <a:ln>
            <a:noFill/>
          </a:ln>
        </p:spPr>
      </p:pic>
      <p:pic>
        <p:nvPicPr>
          <p:cNvPr id="139" name="Google Shape;139;p16"/>
          <p:cNvPicPr preferRelativeResize="0"/>
          <p:nvPr/>
        </p:nvPicPr>
        <p:blipFill rotWithShape="1">
          <a:blip r:embed="rId5">
            <a:alphaModFix/>
          </a:blip>
          <a:srcRect b="0" l="0" r="0" t="0"/>
          <a:stretch/>
        </p:blipFill>
        <p:spPr>
          <a:xfrm>
            <a:off x="695401" y="5083777"/>
            <a:ext cx="2410660" cy="288032"/>
          </a:xfrm>
          <a:prstGeom prst="rect">
            <a:avLst/>
          </a:prstGeom>
          <a:noFill/>
          <a:ln>
            <a:noFill/>
          </a:ln>
        </p:spPr>
      </p:pic>
      <p:sp>
        <p:nvSpPr>
          <p:cNvPr id="140" name="Google Shape;140;p1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ith intro paragraph and chart">
  <p:cSld name="Content Slide - with intro paragraph and chart">
    <p:spTree>
      <p:nvGrpSpPr>
        <p:cNvPr id="141" name="Shape 141"/>
        <p:cNvGrpSpPr/>
        <p:nvPr/>
      </p:nvGrpSpPr>
      <p:grpSpPr>
        <a:xfrm>
          <a:off x="0" y="0"/>
          <a:ext cx="0" cy="0"/>
          <a:chOff x="0" y="0"/>
          <a:chExt cx="0" cy="0"/>
        </a:xfrm>
      </p:grpSpPr>
      <p:sp>
        <p:nvSpPr>
          <p:cNvPr id="142" name="Google Shape;142;p17"/>
          <p:cNvSpPr txBox="1"/>
          <p:nvPr>
            <p:ph type="title"/>
          </p:nvPr>
        </p:nvSpPr>
        <p:spPr>
          <a:xfrm>
            <a:off x="541173" y="188640"/>
            <a:ext cx="11137237" cy="11430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C61F16"/>
              </a:buClr>
              <a:buSzPts val="2800"/>
              <a:buFont typeface="Arial"/>
              <a:buNone/>
              <a:defRPr b="0" i="0" sz="2800" u="none" cap="none" strike="noStrike">
                <a:solidFill>
                  <a:srgbClr val="C61F1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3" name="Google Shape;143;p17"/>
          <p:cNvSpPr txBox="1"/>
          <p:nvPr>
            <p:ph idx="1" type="body"/>
          </p:nvPr>
        </p:nvSpPr>
        <p:spPr>
          <a:xfrm>
            <a:off x="527381" y="2636912"/>
            <a:ext cx="5472608" cy="3447256"/>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FF0000"/>
              </a:buClr>
              <a:buSzPts val="1800"/>
              <a:buFont typeface="Arial"/>
              <a:buChar char="•"/>
              <a:defRPr b="0" i="0" sz="1800" u="none" cap="none" strike="noStrike">
                <a:solidFill>
                  <a:srgbClr val="4E515A"/>
                </a:solidFill>
                <a:latin typeface="Roboto"/>
                <a:ea typeface="Roboto"/>
                <a:cs typeface="Roboto"/>
                <a:sym typeface="Roboto"/>
              </a:defRPr>
            </a:lvl1pPr>
            <a:lvl2pPr indent="-330200" lvl="1" marL="914400" marR="0" rtl="0" algn="l">
              <a:spcBef>
                <a:spcPts val="320"/>
              </a:spcBef>
              <a:spcAft>
                <a:spcPts val="0"/>
              </a:spcAft>
              <a:buClr>
                <a:srgbClr val="4E515A"/>
              </a:buClr>
              <a:buSzPts val="1600"/>
              <a:buFont typeface="Arial"/>
              <a:buChar char="–"/>
              <a:defRPr b="0" i="0" sz="1600" u="none" cap="none" strike="noStrike">
                <a:solidFill>
                  <a:srgbClr val="4E515A"/>
                </a:solidFill>
                <a:latin typeface="Roboto"/>
                <a:ea typeface="Roboto"/>
                <a:cs typeface="Roboto"/>
                <a:sym typeface="Roboto"/>
              </a:defRPr>
            </a:lvl2pPr>
            <a:lvl3pPr indent="-381000" lvl="2" marL="1371600" marR="0" rtl="0" algn="l">
              <a:spcBef>
                <a:spcPts val="480"/>
              </a:spcBef>
              <a:spcAft>
                <a:spcPts val="0"/>
              </a:spcAft>
              <a:buClr>
                <a:srgbClr val="4E515A"/>
              </a:buClr>
              <a:buSzPts val="2400"/>
              <a:buFont typeface="Arial"/>
              <a:buChar char="•"/>
              <a:defRPr b="0" i="0" sz="2400" u="none" cap="none" strike="noStrike">
                <a:solidFill>
                  <a:srgbClr val="4E515A"/>
                </a:solidFill>
                <a:latin typeface="Calibri"/>
                <a:ea typeface="Calibri"/>
                <a:cs typeface="Calibri"/>
                <a:sym typeface="Calibri"/>
              </a:defRPr>
            </a:lvl3pPr>
            <a:lvl4pPr indent="-355600" lvl="3" marL="18288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4pPr>
            <a:lvl5pPr indent="-355600" lvl="4" marL="22860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4" name="Google Shape;144;p17"/>
          <p:cNvSpPr txBox="1"/>
          <p:nvPr>
            <p:ph idx="2" type="body"/>
          </p:nvPr>
        </p:nvSpPr>
        <p:spPr>
          <a:xfrm>
            <a:off x="527381" y="1475656"/>
            <a:ext cx="5472608" cy="10801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80"/>
              </a:spcBef>
              <a:spcAft>
                <a:spcPts val="0"/>
              </a:spcAft>
              <a:buClr>
                <a:srgbClr val="FF0000"/>
              </a:buClr>
              <a:buSzPts val="2400"/>
              <a:buFont typeface="Arial"/>
              <a:buNone/>
              <a:defRPr b="0" i="0" sz="2400" u="none" cap="none" strike="noStrike">
                <a:solidFill>
                  <a:srgbClr val="4E515A"/>
                </a:solidFill>
                <a:latin typeface="Roboto"/>
                <a:ea typeface="Roboto"/>
                <a:cs typeface="Roboto"/>
                <a:sym typeface="Roboto"/>
              </a:defRPr>
            </a:lvl1pPr>
            <a:lvl2pPr indent="-342900" lvl="1" marL="914400" marR="0" rtl="0" algn="l">
              <a:spcBef>
                <a:spcPts val="360"/>
              </a:spcBef>
              <a:spcAft>
                <a:spcPts val="0"/>
              </a:spcAft>
              <a:buClr>
                <a:srgbClr val="4E515A"/>
              </a:buClr>
              <a:buSzPts val="1800"/>
              <a:buFont typeface="Arial"/>
              <a:buChar char="–"/>
              <a:defRPr b="0" i="0" sz="1800" u="none" cap="none" strike="noStrike">
                <a:solidFill>
                  <a:srgbClr val="4E515A"/>
                </a:solidFill>
                <a:latin typeface="Roboto"/>
                <a:ea typeface="Roboto"/>
                <a:cs typeface="Roboto"/>
                <a:sym typeface="Roboto"/>
              </a:defRPr>
            </a:lvl2pPr>
            <a:lvl3pPr indent="-381000" lvl="2" marL="1371600" marR="0" rtl="0" algn="l">
              <a:spcBef>
                <a:spcPts val="480"/>
              </a:spcBef>
              <a:spcAft>
                <a:spcPts val="0"/>
              </a:spcAft>
              <a:buClr>
                <a:srgbClr val="4E515A"/>
              </a:buClr>
              <a:buSzPts val="2400"/>
              <a:buFont typeface="Arial"/>
              <a:buChar char="•"/>
              <a:defRPr b="0" i="0" sz="2400" u="none" cap="none" strike="noStrike">
                <a:solidFill>
                  <a:srgbClr val="4E515A"/>
                </a:solidFill>
                <a:latin typeface="Calibri"/>
                <a:ea typeface="Calibri"/>
                <a:cs typeface="Calibri"/>
                <a:sym typeface="Calibri"/>
              </a:defRPr>
            </a:lvl3pPr>
            <a:lvl4pPr indent="-355600" lvl="3" marL="18288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4pPr>
            <a:lvl5pPr indent="-355600" lvl="4" marL="22860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5" name="Google Shape;145;p17"/>
          <p:cNvSpPr/>
          <p:nvPr>
            <p:ph idx="3" type="chart"/>
          </p:nvPr>
        </p:nvSpPr>
        <p:spPr>
          <a:xfrm>
            <a:off x="6192011" y="1474937"/>
            <a:ext cx="5472940" cy="4609231"/>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E515A"/>
              </a:buClr>
              <a:buSzPts val="2400"/>
              <a:buFont typeface="Arial"/>
              <a:buNone/>
              <a:defRPr b="0" i="0" sz="2400" u="none" cap="none" strike="noStrike">
                <a:solidFill>
                  <a:srgbClr val="4E515A"/>
                </a:solidFill>
                <a:latin typeface="Roboto"/>
                <a:ea typeface="Roboto"/>
                <a:cs typeface="Roboto"/>
                <a:sym typeface="Roboto"/>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6" name="Google Shape;146;p17"/>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rgbClr val="C61F16"/>
                </a:solidFill>
                <a:latin typeface="Roboto"/>
                <a:ea typeface="Roboto"/>
                <a:cs typeface="Roboto"/>
                <a:sym typeface="Roboto"/>
              </a:rPr>
              <a:t>www.earlham.ac.uk</a:t>
            </a:r>
            <a:endParaRPr/>
          </a:p>
        </p:txBody>
      </p:sp>
      <p:pic>
        <p:nvPicPr>
          <p:cNvPr descr="Logo&#10;&#10;Description automatically generated" id="147" name="Google Shape;147;p17"/>
          <p:cNvPicPr preferRelativeResize="0"/>
          <p:nvPr/>
        </p:nvPicPr>
        <p:blipFill rotWithShape="1">
          <a:blip r:embed="rId2">
            <a:alphaModFix/>
          </a:blip>
          <a:srcRect b="0" l="0" r="0" t="0"/>
          <a:stretch/>
        </p:blipFill>
        <p:spPr>
          <a:xfrm>
            <a:off x="9556013" y="6043327"/>
            <a:ext cx="1996091" cy="376621"/>
          </a:xfrm>
          <a:prstGeom prst="rect">
            <a:avLst/>
          </a:prstGeom>
          <a:noFill/>
          <a:ln>
            <a:noFill/>
          </a:ln>
        </p:spPr>
      </p:pic>
      <p:sp>
        <p:nvSpPr>
          <p:cNvPr id="148" name="Google Shape;148;p1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anisation Strategy">
  <p:cSld name="Organisation Strategy">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18"/>
          <p:cNvSpPr/>
          <p:nvPr/>
        </p:nvSpPr>
        <p:spPr>
          <a:xfrm>
            <a:off x="0" y="0"/>
            <a:ext cx="12192000" cy="6858000"/>
          </a:xfrm>
          <a:prstGeom prst="rect">
            <a:avLst/>
          </a:prstGeom>
          <a:solidFill>
            <a:schemeClr val="dk1">
              <a:alpha val="4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10;&#10;Description automatically generated with medium confidence" id="151" name="Google Shape;151;p18"/>
          <p:cNvPicPr preferRelativeResize="0"/>
          <p:nvPr/>
        </p:nvPicPr>
        <p:blipFill rotWithShape="1">
          <a:blip r:embed="rId3">
            <a:alphaModFix/>
          </a:blip>
          <a:srcRect b="0" l="0" r="0" t="0"/>
          <a:stretch/>
        </p:blipFill>
        <p:spPr>
          <a:xfrm>
            <a:off x="289412" y="4985211"/>
            <a:ext cx="3526456" cy="1762917"/>
          </a:xfrm>
          <a:prstGeom prst="rect">
            <a:avLst/>
          </a:prstGeom>
          <a:noFill/>
          <a:ln>
            <a:noFill/>
          </a:ln>
        </p:spPr>
      </p:pic>
      <p:pic>
        <p:nvPicPr>
          <p:cNvPr descr="Graphical user interface&#10;&#10;Description automatically generated with low confidence" id="152" name="Google Shape;152;p18"/>
          <p:cNvPicPr preferRelativeResize="0"/>
          <p:nvPr/>
        </p:nvPicPr>
        <p:blipFill rotWithShape="1">
          <a:blip r:embed="rId4">
            <a:alphaModFix/>
          </a:blip>
          <a:srcRect b="0" l="0" r="0" t="0"/>
          <a:stretch/>
        </p:blipFill>
        <p:spPr>
          <a:xfrm>
            <a:off x="9186144" y="5567935"/>
            <a:ext cx="2483817" cy="597467"/>
          </a:xfrm>
          <a:prstGeom prst="rect">
            <a:avLst/>
          </a:prstGeom>
          <a:noFill/>
          <a:ln>
            <a:noFill/>
          </a:ln>
        </p:spPr>
      </p:pic>
      <p:sp>
        <p:nvSpPr>
          <p:cNvPr id="153" name="Google Shape;153;p18"/>
          <p:cNvSpPr txBox="1"/>
          <p:nvPr/>
        </p:nvSpPr>
        <p:spPr>
          <a:xfrm>
            <a:off x="10410327" y="6466320"/>
            <a:ext cx="1259632" cy="1692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500">
                <a:solidFill>
                  <a:schemeClr val="lt1"/>
                </a:solidFill>
                <a:latin typeface="Roboto"/>
                <a:ea typeface="Roboto"/>
                <a:cs typeface="Roboto"/>
                <a:sym typeface="Roboto"/>
              </a:rPr>
              <a:t>Image Norwich Research Park</a:t>
            </a:r>
            <a:endParaRPr/>
          </a:p>
        </p:txBody>
      </p:sp>
      <p:sp>
        <p:nvSpPr>
          <p:cNvPr id="154" name="Google Shape;154;p18"/>
          <p:cNvSpPr/>
          <p:nvPr/>
        </p:nvSpPr>
        <p:spPr>
          <a:xfrm>
            <a:off x="680535" y="1269579"/>
            <a:ext cx="360040" cy="457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18"/>
          <p:cNvSpPr txBox="1"/>
          <p:nvPr/>
        </p:nvSpPr>
        <p:spPr>
          <a:xfrm>
            <a:off x="555478" y="646107"/>
            <a:ext cx="701609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3600">
                <a:solidFill>
                  <a:schemeClr val="lt1"/>
                </a:solidFill>
                <a:latin typeface="Arial"/>
                <a:ea typeface="Arial"/>
                <a:cs typeface="Arial"/>
                <a:sym typeface="Arial"/>
              </a:rPr>
              <a:t>Our Organisational Strategy</a:t>
            </a:r>
            <a:endParaRPr/>
          </a:p>
        </p:txBody>
      </p:sp>
      <p:sp>
        <p:nvSpPr>
          <p:cNvPr id="156" name="Google Shape;156;p1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Strategy">
  <p:cSld name="Our Strategy">
    <p:spTree>
      <p:nvGrpSpPr>
        <p:cNvPr id="157" name="Shape 157"/>
        <p:cNvGrpSpPr/>
        <p:nvPr/>
      </p:nvGrpSpPr>
      <p:grpSpPr>
        <a:xfrm>
          <a:off x="0" y="0"/>
          <a:ext cx="0" cy="0"/>
          <a:chOff x="0" y="0"/>
          <a:chExt cx="0" cy="0"/>
        </a:xfrm>
      </p:grpSpPr>
      <p:sp>
        <p:nvSpPr>
          <p:cNvPr id="158" name="Google Shape;158;p19"/>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descr="Logo&#10;&#10;Description automatically generated" id="159" name="Google Shape;159;p19"/>
          <p:cNvPicPr preferRelativeResize="0"/>
          <p:nvPr/>
        </p:nvPicPr>
        <p:blipFill rotWithShape="1">
          <a:blip r:embed="rId2">
            <a:alphaModFix/>
          </a:blip>
          <a:srcRect b="0" l="0" r="0" t="0"/>
          <a:stretch/>
        </p:blipFill>
        <p:spPr>
          <a:xfrm>
            <a:off x="9556013" y="6043327"/>
            <a:ext cx="1996091" cy="376621"/>
          </a:xfrm>
          <a:prstGeom prst="rect">
            <a:avLst/>
          </a:prstGeom>
          <a:noFill/>
          <a:ln>
            <a:noFill/>
          </a:ln>
        </p:spPr>
      </p:pic>
      <p:sp>
        <p:nvSpPr>
          <p:cNvPr id="160" name="Google Shape;160;p19"/>
          <p:cNvSpPr/>
          <p:nvPr/>
        </p:nvSpPr>
        <p:spPr>
          <a:xfrm>
            <a:off x="430223" y="1617765"/>
            <a:ext cx="6101207" cy="3477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000">
                <a:solidFill>
                  <a:srgbClr val="595959"/>
                </a:solidFill>
                <a:latin typeface="Roboto"/>
                <a:ea typeface="Roboto"/>
                <a:cs typeface="Roboto"/>
                <a:sym typeface="Roboto"/>
              </a:rPr>
              <a:t>We are building a future where the biology of any organism can be understood by reading its genome. </a:t>
            </a:r>
            <a:endParaRPr/>
          </a:p>
          <a:p>
            <a:pPr indent="0" lvl="0" marL="0" marR="0" rtl="0" algn="l">
              <a:spcBef>
                <a:spcPts val="0"/>
              </a:spcBef>
              <a:spcAft>
                <a:spcPts val="0"/>
              </a:spcAft>
              <a:buNone/>
            </a:pPr>
            <a:r>
              <a:t/>
            </a:r>
            <a:endParaRPr sz="2000">
              <a:solidFill>
                <a:srgbClr val="595959"/>
              </a:solidFill>
              <a:latin typeface="Roboto"/>
              <a:ea typeface="Roboto"/>
              <a:cs typeface="Roboto"/>
              <a:sym typeface="Roboto"/>
            </a:endParaRPr>
          </a:p>
          <a:p>
            <a:pPr indent="0" lvl="0" marL="0" marR="0" rtl="0" algn="l">
              <a:spcBef>
                <a:spcPts val="0"/>
              </a:spcBef>
              <a:spcAft>
                <a:spcPts val="0"/>
              </a:spcAft>
              <a:buNone/>
            </a:pPr>
            <a:r>
              <a:rPr lang="en-GB" sz="2000">
                <a:solidFill>
                  <a:srgbClr val="595959"/>
                </a:solidFill>
                <a:latin typeface="Roboto"/>
                <a:ea typeface="Roboto"/>
                <a:cs typeface="Roboto"/>
                <a:sym typeface="Roboto"/>
              </a:rPr>
              <a:t>Our science is driving the development of</a:t>
            </a:r>
            <a:br>
              <a:rPr lang="en-GB" sz="2000">
                <a:solidFill>
                  <a:srgbClr val="595959"/>
                </a:solidFill>
                <a:latin typeface="Roboto"/>
                <a:ea typeface="Roboto"/>
                <a:cs typeface="Roboto"/>
                <a:sym typeface="Roboto"/>
              </a:rPr>
            </a:br>
            <a:r>
              <a:rPr lang="en-GB" sz="2000">
                <a:solidFill>
                  <a:srgbClr val="595959"/>
                </a:solidFill>
                <a:latin typeface="Roboto"/>
                <a:ea typeface="Roboto"/>
                <a:cs typeface="Roboto"/>
                <a:sym typeface="Roboto"/>
              </a:rPr>
              <a:t>the </a:t>
            </a:r>
            <a:r>
              <a:rPr b="1" lang="en-GB" sz="2000">
                <a:solidFill>
                  <a:srgbClr val="595959"/>
                </a:solidFill>
                <a:latin typeface="Roboto"/>
                <a:ea typeface="Roboto"/>
                <a:cs typeface="Roboto"/>
                <a:sym typeface="Roboto"/>
              </a:rPr>
              <a:t>tools</a:t>
            </a:r>
            <a:r>
              <a:rPr lang="en-GB" sz="2000">
                <a:solidFill>
                  <a:srgbClr val="595959"/>
                </a:solidFill>
                <a:latin typeface="Roboto"/>
                <a:ea typeface="Roboto"/>
                <a:cs typeface="Roboto"/>
                <a:sym typeface="Roboto"/>
              </a:rPr>
              <a:t>, </a:t>
            </a:r>
            <a:r>
              <a:rPr b="1" lang="en-GB" sz="2000">
                <a:solidFill>
                  <a:srgbClr val="595959"/>
                </a:solidFill>
                <a:latin typeface="Roboto"/>
                <a:ea typeface="Roboto"/>
                <a:cs typeface="Roboto"/>
                <a:sym typeface="Roboto"/>
              </a:rPr>
              <a:t>technology</a:t>
            </a:r>
            <a:r>
              <a:rPr lang="en-GB" sz="2000">
                <a:solidFill>
                  <a:srgbClr val="595959"/>
                </a:solidFill>
                <a:latin typeface="Roboto"/>
                <a:ea typeface="Roboto"/>
                <a:cs typeface="Roboto"/>
                <a:sym typeface="Roboto"/>
              </a:rPr>
              <a:t>, and </a:t>
            </a:r>
            <a:r>
              <a:rPr b="1" lang="en-GB" sz="2000">
                <a:solidFill>
                  <a:srgbClr val="595959"/>
                </a:solidFill>
                <a:latin typeface="Roboto"/>
                <a:ea typeface="Roboto"/>
                <a:cs typeface="Roboto"/>
                <a:sym typeface="Roboto"/>
              </a:rPr>
              <a:t>knowledge </a:t>
            </a:r>
            <a:r>
              <a:rPr lang="en-GB" sz="2000">
                <a:solidFill>
                  <a:srgbClr val="595959"/>
                </a:solidFill>
                <a:latin typeface="Roboto"/>
                <a:ea typeface="Roboto"/>
                <a:cs typeface="Roboto"/>
                <a:sym typeface="Roboto"/>
              </a:rPr>
              <a:t>required to address biological scale and complexity - allowing us to </a:t>
            </a:r>
            <a:r>
              <a:rPr b="1" lang="en-GB" sz="2000">
                <a:solidFill>
                  <a:srgbClr val="595959"/>
                </a:solidFill>
                <a:latin typeface="Roboto"/>
                <a:ea typeface="Roboto"/>
                <a:cs typeface="Roboto"/>
                <a:sym typeface="Roboto"/>
              </a:rPr>
              <a:t>decode living systems</a:t>
            </a:r>
            <a:r>
              <a:rPr lang="en-GB" sz="2000">
                <a:solidFill>
                  <a:srgbClr val="595959"/>
                </a:solidFill>
                <a:latin typeface="Roboto"/>
                <a:ea typeface="Roboto"/>
                <a:cs typeface="Roboto"/>
                <a:sym typeface="Roboto"/>
              </a:rPr>
              <a:t>. </a:t>
            </a:r>
            <a:endParaRPr/>
          </a:p>
          <a:p>
            <a:pPr indent="0" lvl="0" marL="0" marR="0" rtl="0" algn="l">
              <a:spcBef>
                <a:spcPts val="0"/>
              </a:spcBef>
              <a:spcAft>
                <a:spcPts val="0"/>
              </a:spcAft>
              <a:buNone/>
            </a:pPr>
            <a:r>
              <a:t/>
            </a:r>
            <a:endParaRPr sz="2000">
              <a:solidFill>
                <a:srgbClr val="595959"/>
              </a:solidFill>
              <a:latin typeface="Roboto"/>
              <a:ea typeface="Roboto"/>
              <a:cs typeface="Roboto"/>
              <a:sym typeface="Roboto"/>
            </a:endParaRPr>
          </a:p>
          <a:p>
            <a:pPr indent="0" lvl="0" marL="0" marR="0" rtl="0" algn="l">
              <a:spcBef>
                <a:spcPts val="0"/>
              </a:spcBef>
              <a:spcAft>
                <a:spcPts val="0"/>
              </a:spcAft>
              <a:buNone/>
            </a:pPr>
            <a:r>
              <a:rPr lang="en-GB" sz="2000">
                <a:solidFill>
                  <a:srgbClr val="595959"/>
                </a:solidFill>
                <a:latin typeface="Roboto"/>
                <a:ea typeface="Roboto"/>
                <a:cs typeface="Roboto"/>
                <a:sym typeface="Roboto"/>
              </a:rPr>
              <a:t>The Earlham Institute’s strategy sets out key themes to focus these efforts and help us achieve our ambitions. </a:t>
            </a:r>
            <a:endParaRPr sz="2000">
              <a:solidFill>
                <a:srgbClr val="595959"/>
              </a:solidFill>
              <a:latin typeface="Roboto"/>
              <a:ea typeface="Roboto"/>
              <a:cs typeface="Roboto"/>
              <a:sym typeface="Roboto"/>
            </a:endParaRPr>
          </a:p>
        </p:txBody>
      </p:sp>
      <p:pic>
        <p:nvPicPr>
          <p:cNvPr descr="Text&#10;&#10;Description automatically generated" id="161" name="Google Shape;161;p19"/>
          <p:cNvPicPr preferRelativeResize="0"/>
          <p:nvPr/>
        </p:nvPicPr>
        <p:blipFill rotWithShape="1">
          <a:blip r:embed="rId3">
            <a:alphaModFix/>
          </a:blip>
          <a:srcRect b="0" l="0" r="0" t="0"/>
          <a:stretch/>
        </p:blipFill>
        <p:spPr>
          <a:xfrm>
            <a:off x="7571920" y="453240"/>
            <a:ext cx="783755" cy="783754"/>
          </a:xfrm>
          <a:prstGeom prst="rect">
            <a:avLst/>
          </a:prstGeom>
          <a:noFill/>
          <a:ln>
            <a:noFill/>
          </a:ln>
        </p:spPr>
      </p:pic>
      <p:pic>
        <p:nvPicPr>
          <p:cNvPr descr="A picture containing graphical user interface&#10;&#10;Description automatically generated" id="162" name="Google Shape;162;p19"/>
          <p:cNvPicPr preferRelativeResize="0"/>
          <p:nvPr/>
        </p:nvPicPr>
        <p:blipFill rotWithShape="1">
          <a:blip r:embed="rId4">
            <a:alphaModFix/>
          </a:blip>
          <a:srcRect b="0" l="0" r="0" t="0"/>
          <a:stretch/>
        </p:blipFill>
        <p:spPr>
          <a:xfrm>
            <a:off x="7543401" y="1525753"/>
            <a:ext cx="840792" cy="840792"/>
          </a:xfrm>
          <a:prstGeom prst="rect">
            <a:avLst/>
          </a:prstGeom>
          <a:noFill/>
          <a:ln>
            <a:noFill/>
          </a:ln>
        </p:spPr>
      </p:pic>
      <p:pic>
        <p:nvPicPr>
          <p:cNvPr descr="Icon&#10;&#10;Description automatically generated" id="163" name="Google Shape;163;p19"/>
          <p:cNvPicPr preferRelativeResize="0"/>
          <p:nvPr/>
        </p:nvPicPr>
        <p:blipFill rotWithShape="1">
          <a:blip r:embed="rId5">
            <a:alphaModFix/>
          </a:blip>
          <a:srcRect b="0" l="0" r="0" t="0"/>
          <a:stretch/>
        </p:blipFill>
        <p:spPr>
          <a:xfrm>
            <a:off x="7463955" y="2664372"/>
            <a:ext cx="999685" cy="999685"/>
          </a:xfrm>
          <a:prstGeom prst="rect">
            <a:avLst/>
          </a:prstGeom>
          <a:noFill/>
          <a:ln>
            <a:noFill/>
          </a:ln>
        </p:spPr>
      </p:pic>
      <p:pic>
        <p:nvPicPr>
          <p:cNvPr descr="Icon&#10;&#10;Description automatically generated" id="164" name="Google Shape;164;p19"/>
          <p:cNvPicPr preferRelativeResize="0"/>
          <p:nvPr/>
        </p:nvPicPr>
        <p:blipFill rotWithShape="1">
          <a:blip r:embed="rId6">
            <a:alphaModFix/>
          </a:blip>
          <a:srcRect b="0" l="0" r="0" t="0"/>
          <a:stretch/>
        </p:blipFill>
        <p:spPr>
          <a:xfrm>
            <a:off x="7514071" y="3907834"/>
            <a:ext cx="941499" cy="941499"/>
          </a:xfrm>
          <a:prstGeom prst="rect">
            <a:avLst/>
          </a:prstGeom>
          <a:noFill/>
          <a:ln>
            <a:noFill/>
          </a:ln>
        </p:spPr>
      </p:pic>
      <p:pic>
        <p:nvPicPr>
          <p:cNvPr descr="Icon&#10;&#10;Description automatically generated" id="165" name="Google Shape;165;p19"/>
          <p:cNvPicPr preferRelativeResize="0"/>
          <p:nvPr/>
        </p:nvPicPr>
        <p:blipFill rotWithShape="1">
          <a:blip r:embed="rId7">
            <a:alphaModFix/>
          </a:blip>
          <a:srcRect b="0" l="0" r="0" t="0"/>
          <a:stretch/>
        </p:blipFill>
        <p:spPr>
          <a:xfrm>
            <a:off x="7484976" y="5077848"/>
            <a:ext cx="999685" cy="1002900"/>
          </a:xfrm>
          <a:prstGeom prst="rect">
            <a:avLst/>
          </a:prstGeom>
          <a:noFill/>
          <a:ln>
            <a:noFill/>
          </a:ln>
        </p:spPr>
      </p:pic>
      <p:sp>
        <p:nvSpPr>
          <p:cNvPr id="166" name="Google Shape;166;p19"/>
          <p:cNvSpPr/>
          <p:nvPr/>
        </p:nvSpPr>
        <p:spPr>
          <a:xfrm>
            <a:off x="8412653" y="488863"/>
            <a:ext cx="192718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595959"/>
                </a:solidFill>
                <a:latin typeface="Roboto"/>
                <a:ea typeface="Roboto"/>
                <a:cs typeface="Roboto"/>
                <a:sym typeface="Roboto"/>
              </a:rPr>
              <a:t>Data-intensive bioscience</a:t>
            </a:r>
            <a:endParaRPr sz="1600">
              <a:solidFill>
                <a:srgbClr val="595959"/>
              </a:solidFill>
              <a:latin typeface="Roboto"/>
              <a:ea typeface="Roboto"/>
              <a:cs typeface="Roboto"/>
              <a:sym typeface="Roboto"/>
            </a:endParaRPr>
          </a:p>
        </p:txBody>
      </p:sp>
      <p:sp>
        <p:nvSpPr>
          <p:cNvPr id="167" name="Google Shape;167;p19"/>
          <p:cNvSpPr/>
          <p:nvPr/>
        </p:nvSpPr>
        <p:spPr>
          <a:xfrm>
            <a:off x="8441172" y="1617765"/>
            <a:ext cx="192718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595959"/>
                </a:solidFill>
                <a:latin typeface="Roboto"/>
                <a:ea typeface="Roboto"/>
                <a:cs typeface="Roboto"/>
                <a:sym typeface="Roboto"/>
              </a:rPr>
              <a:t>Technology</a:t>
            </a:r>
            <a:endParaRPr/>
          </a:p>
          <a:p>
            <a:pPr indent="0" lvl="0" marL="0" marR="0" rtl="0" algn="l">
              <a:spcBef>
                <a:spcPts val="0"/>
              </a:spcBef>
              <a:spcAft>
                <a:spcPts val="0"/>
              </a:spcAft>
              <a:buNone/>
            </a:pPr>
            <a:r>
              <a:rPr lang="en-GB" sz="1600">
                <a:solidFill>
                  <a:srgbClr val="595959"/>
                </a:solidFill>
                <a:latin typeface="Roboto"/>
                <a:ea typeface="Roboto"/>
                <a:cs typeface="Roboto"/>
                <a:sym typeface="Roboto"/>
              </a:rPr>
              <a:t>development</a:t>
            </a:r>
            <a:endParaRPr/>
          </a:p>
        </p:txBody>
      </p:sp>
      <p:sp>
        <p:nvSpPr>
          <p:cNvPr id="168" name="Google Shape;168;p19"/>
          <p:cNvSpPr/>
          <p:nvPr/>
        </p:nvSpPr>
        <p:spPr>
          <a:xfrm>
            <a:off x="8441172" y="2806152"/>
            <a:ext cx="192718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595959"/>
                </a:solidFill>
                <a:latin typeface="Roboto"/>
                <a:ea typeface="Roboto"/>
                <a:cs typeface="Roboto"/>
                <a:sym typeface="Roboto"/>
              </a:rPr>
              <a:t>Systems and</a:t>
            </a:r>
            <a:endParaRPr/>
          </a:p>
          <a:p>
            <a:pPr indent="0" lvl="0" marL="0" marR="0" rtl="0" algn="l">
              <a:spcBef>
                <a:spcPts val="0"/>
              </a:spcBef>
              <a:spcAft>
                <a:spcPts val="0"/>
              </a:spcAft>
              <a:buNone/>
            </a:pPr>
            <a:r>
              <a:rPr lang="en-GB" sz="1600">
                <a:solidFill>
                  <a:srgbClr val="595959"/>
                </a:solidFill>
                <a:latin typeface="Roboto"/>
                <a:ea typeface="Roboto"/>
                <a:cs typeface="Roboto"/>
                <a:sym typeface="Roboto"/>
              </a:rPr>
              <a:t>Synthetic biology</a:t>
            </a:r>
            <a:endParaRPr/>
          </a:p>
        </p:txBody>
      </p:sp>
      <p:sp>
        <p:nvSpPr>
          <p:cNvPr id="169" name="Google Shape;169;p19"/>
          <p:cNvSpPr/>
          <p:nvPr/>
        </p:nvSpPr>
        <p:spPr>
          <a:xfrm>
            <a:off x="8441172" y="4070930"/>
            <a:ext cx="192718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595959"/>
                </a:solidFill>
                <a:latin typeface="Roboto"/>
                <a:ea typeface="Roboto"/>
                <a:cs typeface="Roboto"/>
                <a:sym typeface="Roboto"/>
              </a:rPr>
              <a:t>Addressing urgent global challenges</a:t>
            </a:r>
            <a:endParaRPr sz="1600">
              <a:solidFill>
                <a:srgbClr val="595959"/>
              </a:solidFill>
              <a:latin typeface="Roboto"/>
              <a:ea typeface="Roboto"/>
              <a:cs typeface="Roboto"/>
              <a:sym typeface="Roboto"/>
            </a:endParaRPr>
          </a:p>
        </p:txBody>
      </p:sp>
      <p:sp>
        <p:nvSpPr>
          <p:cNvPr id="170" name="Google Shape;170;p19"/>
          <p:cNvSpPr/>
          <p:nvPr/>
        </p:nvSpPr>
        <p:spPr>
          <a:xfrm>
            <a:off x="8441172" y="5310070"/>
            <a:ext cx="192718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595959"/>
                </a:solidFill>
                <a:latin typeface="Roboto"/>
                <a:ea typeface="Roboto"/>
                <a:cs typeface="Roboto"/>
                <a:sym typeface="Roboto"/>
              </a:rPr>
              <a:t>Supporting </a:t>
            </a:r>
            <a:endParaRPr/>
          </a:p>
          <a:p>
            <a:pPr indent="0" lvl="0" marL="0" marR="0" rtl="0" algn="l">
              <a:spcBef>
                <a:spcPts val="0"/>
              </a:spcBef>
              <a:spcAft>
                <a:spcPts val="0"/>
              </a:spcAft>
              <a:buNone/>
            </a:pPr>
            <a:r>
              <a:rPr lang="en-GB" sz="1600">
                <a:solidFill>
                  <a:srgbClr val="595959"/>
                </a:solidFill>
                <a:latin typeface="Roboto"/>
                <a:ea typeface="Roboto"/>
                <a:cs typeface="Roboto"/>
                <a:sym typeface="Roboto"/>
              </a:rPr>
              <a:t>our people</a:t>
            </a:r>
            <a:endParaRPr sz="1600">
              <a:solidFill>
                <a:srgbClr val="595959"/>
              </a:solidFill>
              <a:latin typeface="Roboto"/>
              <a:ea typeface="Roboto"/>
              <a:cs typeface="Roboto"/>
              <a:sym typeface="Roboto"/>
            </a:endParaRPr>
          </a:p>
        </p:txBody>
      </p:sp>
      <p:sp>
        <p:nvSpPr>
          <p:cNvPr id="171" name="Google Shape;171;p19"/>
          <p:cNvSpPr txBox="1"/>
          <p:nvPr/>
        </p:nvSpPr>
        <p:spPr>
          <a:xfrm>
            <a:off x="430224" y="430071"/>
            <a:ext cx="284387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3200">
                <a:solidFill>
                  <a:srgbClr val="C00000"/>
                </a:solidFill>
                <a:latin typeface="Arial"/>
                <a:ea typeface="Arial"/>
                <a:cs typeface="Arial"/>
                <a:sym typeface="Arial"/>
              </a:rPr>
              <a:t>Our Strategy</a:t>
            </a:r>
            <a:endParaRPr/>
          </a:p>
        </p:txBody>
      </p:sp>
      <p:sp>
        <p:nvSpPr>
          <p:cNvPr id="172" name="Google Shape;172;p19"/>
          <p:cNvSpPr/>
          <p:nvPr/>
        </p:nvSpPr>
        <p:spPr>
          <a:xfrm>
            <a:off x="539552" y="997118"/>
            <a:ext cx="360040" cy="45719"/>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1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and Mission">
  <p:cSld name="Vision and Mission">
    <p:spTree>
      <p:nvGrpSpPr>
        <p:cNvPr id="174" name="Shape 174"/>
        <p:cNvGrpSpPr/>
        <p:nvPr/>
      </p:nvGrpSpPr>
      <p:grpSpPr>
        <a:xfrm>
          <a:off x="0" y="0"/>
          <a:ext cx="0" cy="0"/>
          <a:chOff x="0" y="0"/>
          <a:chExt cx="0" cy="0"/>
        </a:xfrm>
      </p:grpSpPr>
      <p:sp>
        <p:nvSpPr>
          <p:cNvPr id="175" name="Google Shape;175;p20"/>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rgbClr val="C61F16"/>
                </a:solidFill>
                <a:latin typeface="Roboto"/>
                <a:ea typeface="Roboto"/>
                <a:cs typeface="Roboto"/>
                <a:sym typeface="Roboto"/>
              </a:rPr>
              <a:t>www.earlham.ac.uk</a:t>
            </a:r>
            <a:endParaRPr/>
          </a:p>
        </p:txBody>
      </p:sp>
      <p:pic>
        <p:nvPicPr>
          <p:cNvPr descr="Logo&#10;&#10;Description automatically generated" id="176" name="Google Shape;176;p20"/>
          <p:cNvPicPr preferRelativeResize="0"/>
          <p:nvPr/>
        </p:nvPicPr>
        <p:blipFill rotWithShape="1">
          <a:blip r:embed="rId2">
            <a:alphaModFix/>
          </a:blip>
          <a:srcRect b="0" l="0" r="0" t="0"/>
          <a:stretch/>
        </p:blipFill>
        <p:spPr>
          <a:xfrm>
            <a:off x="9556013" y="6043327"/>
            <a:ext cx="1996091" cy="376621"/>
          </a:xfrm>
          <a:prstGeom prst="rect">
            <a:avLst/>
          </a:prstGeom>
          <a:noFill/>
          <a:ln>
            <a:noFill/>
          </a:ln>
        </p:spPr>
      </p:pic>
      <p:pic>
        <p:nvPicPr>
          <p:cNvPr descr="Icon&#10;&#10;Description automatically generated" id="177" name="Google Shape;177;p20"/>
          <p:cNvPicPr preferRelativeResize="0"/>
          <p:nvPr/>
        </p:nvPicPr>
        <p:blipFill rotWithShape="1">
          <a:blip r:embed="rId3">
            <a:alphaModFix amt="10000"/>
          </a:blip>
          <a:srcRect b="0" l="0" r="0" t="0"/>
          <a:stretch/>
        </p:blipFill>
        <p:spPr>
          <a:xfrm>
            <a:off x="1" y="0"/>
            <a:ext cx="5216236" cy="6858000"/>
          </a:xfrm>
          <a:prstGeom prst="rect">
            <a:avLst/>
          </a:prstGeom>
          <a:noFill/>
          <a:ln>
            <a:noFill/>
          </a:ln>
        </p:spPr>
      </p:pic>
      <p:sp>
        <p:nvSpPr>
          <p:cNvPr id="178" name="Google Shape;178;p20"/>
          <p:cNvSpPr/>
          <p:nvPr/>
        </p:nvSpPr>
        <p:spPr>
          <a:xfrm>
            <a:off x="7109813" y="4558348"/>
            <a:ext cx="377759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595959"/>
                </a:solidFill>
                <a:latin typeface="Roboto"/>
                <a:ea typeface="Roboto"/>
                <a:cs typeface="Roboto"/>
                <a:sym typeface="Roboto"/>
              </a:rPr>
              <a:t>Collaborating with academia and industry to realise the impact of our science</a:t>
            </a:r>
            <a:endParaRPr sz="1800">
              <a:solidFill>
                <a:schemeClr val="dk1"/>
              </a:solidFill>
              <a:latin typeface="Calibri"/>
              <a:ea typeface="Calibri"/>
              <a:cs typeface="Calibri"/>
              <a:sym typeface="Calibri"/>
            </a:endParaRPr>
          </a:p>
        </p:txBody>
      </p:sp>
      <p:sp>
        <p:nvSpPr>
          <p:cNvPr id="179" name="Google Shape;179;p20"/>
          <p:cNvSpPr/>
          <p:nvPr/>
        </p:nvSpPr>
        <p:spPr>
          <a:xfrm>
            <a:off x="817863" y="1445796"/>
            <a:ext cx="4450332"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000">
                <a:solidFill>
                  <a:srgbClr val="595959"/>
                </a:solidFill>
                <a:latin typeface="Roboto"/>
                <a:ea typeface="Roboto"/>
                <a:cs typeface="Roboto"/>
                <a:sym typeface="Roboto"/>
              </a:rPr>
              <a:t>We’re building a future where the biology of any organism can be understood by analysing its genome.</a:t>
            </a:r>
            <a:endParaRPr sz="2000">
              <a:solidFill>
                <a:srgbClr val="595959"/>
              </a:solidFill>
              <a:latin typeface="Roboto"/>
              <a:ea typeface="Roboto"/>
              <a:cs typeface="Roboto"/>
              <a:sym typeface="Roboto"/>
            </a:endParaRPr>
          </a:p>
        </p:txBody>
      </p:sp>
      <p:sp>
        <p:nvSpPr>
          <p:cNvPr id="180" name="Google Shape;180;p20"/>
          <p:cNvSpPr txBox="1"/>
          <p:nvPr/>
        </p:nvSpPr>
        <p:spPr>
          <a:xfrm>
            <a:off x="789359" y="740647"/>
            <a:ext cx="2304255" cy="4364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61F16"/>
              </a:buClr>
              <a:buSzPts val="2800"/>
              <a:buFont typeface="Arial"/>
              <a:buNone/>
            </a:pPr>
            <a:r>
              <a:rPr lang="en-GB" sz="2800">
                <a:solidFill>
                  <a:srgbClr val="C61F16"/>
                </a:solidFill>
                <a:latin typeface="Arial"/>
                <a:ea typeface="Arial"/>
                <a:cs typeface="Arial"/>
                <a:sym typeface="Arial"/>
              </a:rPr>
              <a:t>Our </a:t>
            </a:r>
            <a:r>
              <a:rPr lang="en-GB" sz="2800">
                <a:solidFill>
                  <a:srgbClr val="595959"/>
                </a:solidFill>
                <a:latin typeface="Arial"/>
                <a:ea typeface="Arial"/>
                <a:cs typeface="Arial"/>
                <a:sym typeface="Arial"/>
              </a:rPr>
              <a:t>Vision</a:t>
            </a:r>
            <a:endParaRPr/>
          </a:p>
        </p:txBody>
      </p:sp>
      <p:sp>
        <p:nvSpPr>
          <p:cNvPr id="181" name="Google Shape;181;p20"/>
          <p:cNvSpPr/>
          <p:nvPr/>
        </p:nvSpPr>
        <p:spPr>
          <a:xfrm>
            <a:off x="857351" y="3925515"/>
            <a:ext cx="4639444"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000">
                <a:solidFill>
                  <a:srgbClr val="595959"/>
                </a:solidFill>
                <a:latin typeface="Roboto"/>
                <a:ea typeface="Roboto"/>
                <a:cs typeface="Roboto"/>
                <a:sym typeface="Roboto"/>
              </a:rPr>
              <a:t>The Earlham Institute’s mission is to decode the scale and complexity of living systems so we can understand, benefit from, and protect life on Earth.</a:t>
            </a:r>
            <a:endParaRPr/>
          </a:p>
        </p:txBody>
      </p:sp>
      <p:sp>
        <p:nvSpPr>
          <p:cNvPr id="182" name="Google Shape;182;p20"/>
          <p:cNvSpPr/>
          <p:nvPr/>
        </p:nvSpPr>
        <p:spPr>
          <a:xfrm>
            <a:off x="6329521" y="761468"/>
            <a:ext cx="5161361"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400">
                <a:solidFill>
                  <a:srgbClr val="595959"/>
                </a:solidFill>
                <a:latin typeface="Roboto"/>
                <a:ea typeface="Roboto"/>
                <a:cs typeface="Roboto"/>
                <a:sym typeface="Roboto"/>
              </a:rPr>
              <a:t>Bringing together multi-disciplinary expertise in the life sciences with engineering, computational science, and biotechnology, we are:</a:t>
            </a:r>
            <a:endParaRPr/>
          </a:p>
        </p:txBody>
      </p:sp>
      <p:sp>
        <p:nvSpPr>
          <p:cNvPr id="183" name="Google Shape;183;p20"/>
          <p:cNvSpPr/>
          <p:nvPr/>
        </p:nvSpPr>
        <p:spPr>
          <a:xfrm>
            <a:off x="6420653" y="5264482"/>
            <a:ext cx="668095" cy="555468"/>
          </a:xfrm>
          <a:prstGeom prst="rect">
            <a:avLst/>
          </a:prstGeom>
          <a:solidFill>
            <a:srgbClr val="E73C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20"/>
          <p:cNvSpPr/>
          <p:nvPr/>
        </p:nvSpPr>
        <p:spPr>
          <a:xfrm>
            <a:off x="6420653" y="3838268"/>
            <a:ext cx="668095" cy="555468"/>
          </a:xfrm>
          <a:prstGeom prst="rect">
            <a:avLst/>
          </a:prstGeom>
          <a:solidFill>
            <a:srgbClr val="3156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20"/>
          <p:cNvSpPr/>
          <p:nvPr/>
        </p:nvSpPr>
        <p:spPr>
          <a:xfrm>
            <a:off x="6420653" y="4551573"/>
            <a:ext cx="668095" cy="555468"/>
          </a:xfrm>
          <a:prstGeom prst="rect">
            <a:avLst/>
          </a:prstGeom>
          <a:solidFill>
            <a:srgbClr val="8F3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6" name="Google Shape;186;p20"/>
          <p:cNvGrpSpPr/>
          <p:nvPr/>
        </p:nvGrpSpPr>
        <p:grpSpPr>
          <a:xfrm>
            <a:off x="6421817" y="2369951"/>
            <a:ext cx="680059" cy="555468"/>
            <a:chOff x="4452090" y="2708920"/>
            <a:chExt cx="680058" cy="555468"/>
          </a:xfrm>
        </p:grpSpPr>
        <p:sp>
          <p:nvSpPr>
            <p:cNvPr id="187" name="Google Shape;187;p20"/>
            <p:cNvSpPr/>
            <p:nvPr/>
          </p:nvSpPr>
          <p:spPr>
            <a:xfrm>
              <a:off x="4452090" y="2708920"/>
              <a:ext cx="680058" cy="555468"/>
            </a:xfrm>
            <a:prstGeom prst="rect">
              <a:avLst/>
            </a:prstGeom>
            <a:solidFill>
              <a:srgbClr val="54CE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10;&#10;Description automatically generated" id="188" name="Google Shape;188;p20"/>
            <p:cNvPicPr preferRelativeResize="0"/>
            <p:nvPr/>
          </p:nvPicPr>
          <p:blipFill rotWithShape="1">
            <a:blip r:embed="rId4">
              <a:alphaModFix/>
            </a:blip>
            <a:srcRect b="0" l="0" r="0" t="0"/>
            <a:stretch/>
          </p:blipFill>
          <p:spPr>
            <a:xfrm>
              <a:off x="4561654" y="2764173"/>
              <a:ext cx="444961" cy="444961"/>
            </a:xfrm>
            <a:prstGeom prst="rect">
              <a:avLst/>
            </a:prstGeom>
            <a:noFill/>
            <a:ln>
              <a:noFill/>
            </a:ln>
          </p:spPr>
        </p:pic>
      </p:grpSp>
      <p:pic>
        <p:nvPicPr>
          <p:cNvPr descr="Icon&#10;&#10;Description automatically generated" id="189" name="Google Shape;189;p20"/>
          <p:cNvPicPr preferRelativeResize="0"/>
          <p:nvPr/>
        </p:nvPicPr>
        <p:blipFill rotWithShape="1">
          <a:blip r:embed="rId5">
            <a:alphaModFix/>
          </a:blip>
          <a:srcRect b="0" l="0" r="0" t="0"/>
          <a:stretch/>
        </p:blipFill>
        <p:spPr>
          <a:xfrm>
            <a:off x="6505581" y="5308311"/>
            <a:ext cx="467811" cy="467810"/>
          </a:xfrm>
          <a:prstGeom prst="rect">
            <a:avLst/>
          </a:prstGeom>
          <a:noFill/>
          <a:ln>
            <a:noFill/>
          </a:ln>
        </p:spPr>
      </p:pic>
      <p:pic>
        <p:nvPicPr>
          <p:cNvPr descr="Icon&#10;&#10;Description automatically generated" id="190" name="Google Shape;190;p20"/>
          <p:cNvPicPr preferRelativeResize="0"/>
          <p:nvPr/>
        </p:nvPicPr>
        <p:blipFill rotWithShape="1">
          <a:blip r:embed="rId6">
            <a:alphaModFix/>
          </a:blip>
          <a:srcRect b="0" l="0" r="0" t="0"/>
          <a:stretch/>
        </p:blipFill>
        <p:spPr>
          <a:xfrm>
            <a:off x="6514318" y="4598476"/>
            <a:ext cx="461665" cy="461665"/>
          </a:xfrm>
          <a:prstGeom prst="rect">
            <a:avLst/>
          </a:prstGeom>
          <a:noFill/>
          <a:ln>
            <a:noFill/>
          </a:ln>
        </p:spPr>
      </p:pic>
      <p:pic>
        <p:nvPicPr>
          <p:cNvPr descr="Icon&#10;&#10;Description automatically generated" id="191" name="Google Shape;191;p20"/>
          <p:cNvPicPr preferRelativeResize="0"/>
          <p:nvPr/>
        </p:nvPicPr>
        <p:blipFill rotWithShape="1">
          <a:blip r:embed="rId7">
            <a:alphaModFix/>
          </a:blip>
          <a:srcRect b="0" l="0" r="0" t="0"/>
          <a:stretch/>
        </p:blipFill>
        <p:spPr>
          <a:xfrm>
            <a:off x="6538957" y="3869772"/>
            <a:ext cx="468005" cy="468005"/>
          </a:xfrm>
          <a:prstGeom prst="rect">
            <a:avLst/>
          </a:prstGeom>
          <a:noFill/>
          <a:ln>
            <a:noFill/>
          </a:ln>
        </p:spPr>
      </p:pic>
      <p:grpSp>
        <p:nvGrpSpPr>
          <p:cNvPr id="192" name="Google Shape;192;p20"/>
          <p:cNvGrpSpPr/>
          <p:nvPr/>
        </p:nvGrpSpPr>
        <p:grpSpPr>
          <a:xfrm>
            <a:off x="6421817" y="1624852"/>
            <a:ext cx="680059" cy="555468"/>
            <a:chOff x="4452090" y="2027985"/>
            <a:chExt cx="680058" cy="555468"/>
          </a:xfrm>
        </p:grpSpPr>
        <p:sp>
          <p:nvSpPr>
            <p:cNvPr id="193" name="Google Shape;193;p20"/>
            <p:cNvSpPr/>
            <p:nvPr/>
          </p:nvSpPr>
          <p:spPr>
            <a:xfrm>
              <a:off x="4452090" y="2027985"/>
              <a:ext cx="680058" cy="555468"/>
            </a:xfrm>
            <a:prstGeom prst="rect">
              <a:avLst/>
            </a:prstGeom>
            <a:solidFill>
              <a:srgbClr val="108E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10;&#10;Description automatically generated" id="194" name="Google Shape;194;p20"/>
            <p:cNvPicPr preferRelativeResize="0"/>
            <p:nvPr/>
          </p:nvPicPr>
          <p:blipFill rotWithShape="1">
            <a:blip r:embed="rId8">
              <a:alphaModFix/>
            </a:blip>
            <a:srcRect b="0" l="0" r="0" t="0"/>
            <a:stretch/>
          </p:blipFill>
          <p:spPr>
            <a:xfrm>
              <a:off x="4569459" y="2112122"/>
              <a:ext cx="437156" cy="437156"/>
            </a:xfrm>
            <a:prstGeom prst="rect">
              <a:avLst/>
            </a:prstGeom>
            <a:noFill/>
            <a:ln>
              <a:noFill/>
            </a:ln>
          </p:spPr>
        </p:pic>
      </p:grpSp>
      <p:sp>
        <p:nvSpPr>
          <p:cNvPr id="195" name="Google Shape;195;p20"/>
          <p:cNvSpPr/>
          <p:nvPr/>
        </p:nvSpPr>
        <p:spPr>
          <a:xfrm>
            <a:off x="7109813" y="1671754"/>
            <a:ext cx="326031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595959"/>
                </a:solidFill>
                <a:latin typeface="Roboto"/>
                <a:ea typeface="Roboto"/>
                <a:cs typeface="Roboto"/>
                <a:sym typeface="Roboto"/>
              </a:rPr>
              <a:t>Answering fundamental and important biological questions</a:t>
            </a:r>
            <a:endParaRPr/>
          </a:p>
        </p:txBody>
      </p:sp>
      <p:sp>
        <p:nvSpPr>
          <p:cNvPr id="196" name="Google Shape;196;p20"/>
          <p:cNvSpPr/>
          <p:nvPr/>
        </p:nvSpPr>
        <p:spPr>
          <a:xfrm>
            <a:off x="7109813" y="2371920"/>
            <a:ext cx="326031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595959"/>
                </a:solidFill>
                <a:latin typeface="Roboto"/>
                <a:ea typeface="Roboto"/>
                <a:cs typeface="Roboto"/>
                <a:sym typeface="Roboto"/>
              </a:rPr>
              <a:t>Pioneering the development of new technology and enabling resources</a:t>
            </a:r>
            <a:endParaRPr sz="1200">
              <a:solidFill>
                <a:schemeClr val="dk1"/>
              </a:solidFill>
              <a:latin typeface="Calibri"/>
              <a:ea typeface="Calibri"/>
              <a:cs typeface="Calibri"/>
              <a:sym typeface="Calibri"/>
            </a:endParaRPr>
          </a:p>
        </p:txBody>
      </p:sp>
      <p:sp>
        <p:nvSpPr>
          <p:cNvPr id="197" name="Google Shape;197;p20"/>
          <p:cNvSpPr/>
          <p:nvPr/>
        </p:nvSpPr>
        <p:spPr>
          <a:xfrm>
            <a:off x="7088745" y="3115051"/>
            <a:ext cx="389365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595959"/>
                </a:solidFill>
                <a:latin typeface="Roboto"/>
                <a:ea typeface="Roboto"/>
                <a:cs typeface="Roboto"/>
                <a:sym typeface="Roboto"/>
              </a:rPr>
              <a:t>Using our unique skills, knowledge, and infrastructure to address global challenges</a:t>
            </a:r>
            <a:endParaRPr sz="1200">
              <a:solidFill>
                <a:schemeClr val="dk1"/>
              </a:solidFill>
              <a:latin typeface="Calibri"/>
              <a:ea typeface="Calibri"/>
              <a:cs typeface="Calibri"/>
              <a:sym typeface="Calibri"/>
            </a:endParaRPr>
          </a:p>
        </p:txBody>
      </p:sp>
      <p:grpSp>
        <p:nvGrpSpPr>
          <p:cNvPr id="198" name="Google Shape;198;p20"/>
          <p:cNvGrpSpPr/>
          <p:nvPr/>
        </p:nvGrpSpPr>
        <p:grpSpPr>
          <a:xfrm>
            <a:off x="6426193" y="3115050"/>
            <a:ext cx="671307" cy="555468"/>
            <a:chOff x="4460842" y="3498262"/>
            <a:chExt cx="671306" cy="555468"/>
          </a:xfrm>
        </p:grpSpPr>
        <p:sp>
          <p:nvSpPr>
            <p:cNvPr id="199" name="Google Shape;199;p20"/>
            <p:cNvSpPr/>
            <p:nvPr/>
          </p:nvSpPr>
          <p:spPr>
            <a:xfrm>
              <a:off x="4460842" y="3498262"/>
              <a:ext cx="671306" cy="555468"/>
            </a:xfrm>
            <a:prstGeom prst="rect">
              <a:avLst/>
            </a:prstGeom>
            <a:solidFill>
              <a:srgbClr val="2E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10;&#10;Description automatically generated" id="200" name="Google Shape;200;p20"/>
            <p:cNvPicPr preferRelativeResize="0"/>
            <p:nvPr/>
          </p:nvPicPr>
          <p:blipFill rotWithShape="1">
            <a:blip r:embed="rId9">
              <a:alphaModFix/>
            </a:blip>
            <a:srcRect b="0" l="0" r="0" t="0"/>
            <a:stretch/>
          </p:blipFill>
          <p:spPr>
            <a:xfrm>
              <a:off x="4573606" y="3557483"/>
              <a:ext cx="437025" cy="437025"/>
            </a:xfrm>
            <a:prstGeom prst="rect">
              <a:avLst/>
            </a:prstGeom>
            <a:noFill/>
            <a:ln>
              <a:noFill/>
            </a:ln>
          </p:spPr>
        </p:pic>
      </p:grpSp>
      <p:sp>
        <p:nvSpPr>
          <p:cNvPr id="201" name="Google Shape;201;p20"/>
          <p:cNvSpPr/>
          <p:nvPr/>
        </p:nvSpPr>
        <p:spPr>
          <a:xfrm>
            <a:off x="7097500" y="3766304"/>
            <a:ext cx="365232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595959"/>
                </a:solidFill>
                <a:latin typeface="Roboto"/>
                <a:ea typeface="Roboto"/>
                <a:cs typeface="Roboto"/>
                <a:sym typeface="Roboto"/>
              </a:rPr>
              <a:t>Training the next generation of scientists and upskilling the community</a:t>
            </a:r>
            <a:endParaRPr sz="1200">
              <a:solidFill>
                <a:schemeClr val="dk1"/>
              </a:solidFill>
              <a:latin typeface="Calibri"/>
              <a:ea typeface="Calibri"/>
              <a:cs typeface="Calibri"/>
              <a:sym typeface="Calibri"/>
            </a:endParaRPr>
          </a:p>
        </p:txBody>
      </p:sp>
      <p:sp>
        <p:nvSpPr>
          <p:cNvPr id="202" name="Google Shape;202;p20"/>
          <p:cNvSpPr/>
          <p:nvPr/>
        </p:nvSpPr>
        <p:spPr>
          <a:xfrm>
            <a:off x="7109813" y="5261496"/>
            <a:ext cx="363684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595959"/>
                </a:solidFill>
                <a:latin typeface="Roboto"/>
                <a:ea typeface="Roboto"/>
                <a:cs typeface="Roboto"/>
                <a:sym typeface="Roboto"/>
              </a:rPr>
              <a:t>Engaging with policy makers, the public, and stakeholders about our science</a:t>
            </a:r>
            <a:endParaRPr/>
          </a:p>
        </p:txBody>
      </p:sp>
      <p:sp>
        <p:nvSpPr>
          <p:cNvPr id="203" name="Google Shape;203;p20"/>
          <p:cNvSpPr/>
          <p:nvPr/>
        </p:nvSpPr>
        <p:spPr>
          <a:xfrm>
            <a:off x="907975" y="1215178"/>
            <a:ext cx="360040" cy="45719"/>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20"/>
          <p:cNvSpPr/>
          <p:nvPr/>
        </p:nvSpPr>
        <p:spPr>
          <a:xfrm>
            <a:off x="976936" y="3669486"/>
            <a:ext cx="360040" cy="45719"/>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20"/>
          <p:cNvSpPr txBox="1"/>
          <p:nvPr/>
        </p:nvSpPr>
        <p:spPr>
          <a:xfrm>
            <a:off x="832671" y="3191712"/>
            <a:ext cx="2304255" cy="4364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61F16"/>
              </a:buClr>
              <a:buSzPts val="2800"/>
              <a:buFont typeface="Arial"/>
              <a:buNone/>
            </a:pPr>
            <a:r>
              <a:rPr lang="en-GB" sz="2800">
                <a:solidFill>
                  <a:srgbClr val="C61F16"/>
                </a:solidFill>
                <a:latin typeface="Arial"/>
                <a:ea typeface="Arial"/>
                <a:cs typeface="Arial"/>
                <a:sym typeface="Arial"/>
              </a:rPr>
              <a:t>Our </a:t>
            </a:r>
            <a:r>
              <a:rPr lang="en-GB" sz="2800">
                <a:solidFill>
                  <a:srgbClr val="595959"/>
                </a:solidFill>
                <a:latin typeface="Arial"/>
                <a:ea typeface="Arial"/>
                <a:cs typeface="Arial"/>
                <a:sym typeface="Arial"/>
              </a:rPr>
              <a:t>Mission</a:t>
            </a:r>
            <a:endParaRPr/>
          </a:p>
        </p:txBody>
      </p:sp>
      <p:sp>
        <p:nvSpPr>
          <p:cNvPr id="206" name="Google Shape;206;p2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18" name="Shape 18"/>
        <p:cNvGrpSpPr/>
        <p:nvPr/>
      </p:nvGrpSpPr>
      <p:grpSpPr>
        <a:xfrm>
          <a:off x="0" y="0"/>
          <a:ext cx="0" cy="0"/>
          <a:chOff x="0" y="0"/>
          <a:chExt cx="0" cy="0"/>
        </a:xfrm>
      </p:grpSpPr>
      <p:sp>
        <p:nvSpPr>
          <p:cNvPr id="19" name="Google Shape;19;p3"/>
          <p:cNvSpPr txBox="1"/>
          <p:nvPr>
            <p:ph type="title"/>
          </p:nvPr>
        </p:nvSpPr>
        <p:spPr>
          <a:xfrm>
            <a:off x="541173" y="188640"/>
            <a:ext cx="11137237" cy="11430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C61F16"/>
              </a:buClr>
              <a:buSzPts val="2800"/>
              <a:buFont typeface="Arial"/>
              <a:buNone/>
              <a:defRPr b="0" i="0" sz="2800" u="none" cap="none" strike="noStrike">
                <a:solidFill>
                  <a:srgbClr val="C61F1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3"/>
          <p:cNvSpPr txBox="1"/>
          <p:nvPr>
            <p:ph idx="1" type="body"/>
          </p:nvPr>
        </p:nvSpPr>
        <p:spPr>
          <a:xfrm>
            <a:off x="527383" y="1484784"/>
            <a:ext cx="11137237" cy="4311352"/>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360"/>
              </a:spcBef>
              <a:spcAft>
                <a:spcPts val="0"/>
              </a:spcAft>
              <a:buClr>
                <a:srgbClr val="C61F16"/>
              </a:buClr>
              <a:buSzPts val="1800"/>
              <a:buFont typeface="Arial"/>
              <a:buChar char="•"/>
              <a:defRPr b="0" i="0" sz="1800" u="none" cap="none" strike="noStrike">
                <a:solidFill>
                  <a:srgbClr val="4E515A"/>
                </a:solidFill>
                <a:latin typeface="Roboto"/>
                <a:ea typeface="Roboto"/>
                <a:cs typeface="Roboto"/>
                <a:sym typeface="Roboto"/>
              </a:defRPr>
            </a:lvl1pPr>
            <a:lvl2pPr indent="-330200" lvl="1" marL="914400" marR="0" rtl="0" algn="l">
              <a:spcBef>
                <a:spcPts val="320"/>
              </a:spcBef>
              <a:spcAft>
                <a:spcPts val="0"/>
              </a:spcAft>
              <a:buClr>
                <a:srgbClr val="C61F16"/>
              </a:buClr>
              <a:buSzPts val="1600"/>
              <a:buFont typeface="Arial"/>
              <a:buChar char="–"/>
              <a:defRPr b="0" i="0" sz="1600" u="none" cap="none" strike="noStrike">
                <a:solidFill>
                  <a:srgbClr val="4E515A"/>
                </a:solidFill>
                <a:latin typeface="Roboto"/>
                <a:ea typeface="Roboto"/>
                <a:cs typeface="Roboto"/>
                <a:sym typeface="Roboto"/>
              </a:defRPr>
            </a:lvl2pPr>
            <a:lvl3pPr indent="-381000" lvl="2" marL="1371600" marR="0" rtl="0" algn="l">
              <a:spcBef>
                <a:spcPts val="480"/>
              </a:spcBef>
              <a:spcAft>
                <a:spcPts val="0"/>
              </a:spcAft>
              <a:buClr>
                <a:srgbClr val="4E515A"/>
              </a:buClr>
              <a:buSzPts val="2400"/>
              <a:buFont typeface="Arial"/>
              <a:buChar char="•"/>
              <a:defRPr b="0" i="0" sz="2400" u="none" cap="none" strike="noStrike">
                <a:solidFill>
                  <a:srgbClr val="4E515A"/>
                </a:solidFill>
                <a:latin typeface="Calibri"/>
                <a:ea typeface="Calibri"/>
                <a:cs typeface="Calibri"/>
                <a:sym typeface="Calibri"/>
              </a:defRPr>
            </a:lvl3pPr>
            <a:lvl4pPr indent="-355600" lvl="3" marL="18288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4pPr>
            <a:lvl5pPr indent="-355600" lvl="4" marL="2286000" marR="0" rtl="0" algn="l">
              <a:spcBef>
                <a:spcPts val="400"/>
              </a:spcBef>
              <a:spcAft>
                <a:spcPts val="0"/>
              </a:spcAft>
              <a:buClr>
                <a:srgbClr val="4E515A"/>
              </a:buClr>
              <a:buSzPts val="2000"/>
              <a:buFont typeface="Arial"/>
              <a:buChar char="»"/>
              <a:defRPr b="0" i="0" sz="2000" u="none" cap="none" strike="noStrike">
                <a:solidFill>
                  <a:srgbClr val="4E515A"/>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 name="Google Shape;21;p3"/>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100" u="none" cap="none" strike="noStrike">
                <a:solidFill>
                  <a:srgbClr val="C61F16"/>
                </a:solidFill>
                <a:latin typeface="Roboto"/>
                <a:ea typeface="Roboto"/>
                <a:cs typeface="Roboto"/>
                <a:sym typeface="Roboto"/>
              </a:rPr>
              <a:t>www.earlham.ac.uk</a:t>
            </a:r>
            <a:endParaRPr/>
          </a:p>
        </p:txBody>
      </p:sp>
      <p:pic>
        <p:nvPicPr>
          <p:cNvPr descr="Logo&#10;&#10;Description automatically generated" id="22" name="Google Shape;22;p3"/>
          <p:cNvPicPr preferRelativeResize="0"/>
          <p:nvPr/>
        </p:nvPicPr>
        <p:blipFill rotWithShape="1">
          <a:blip r:embed="rId2">
            <a:alphaModFix/>
          </a:blip>
          <a:srcRect b="0" l="0" r="0" t="0"/>
          <a:stretch/>
        </p:blipFill>
        <p:spPr>
          <a:xfrm>
            <a:off x="9556013" y="6043327"/>
            <a:ext cx="1996091" cy="376621"/>
          </a:xfrm>
          <a:prstGeom prst="rect">
            <a:avLst/>
          </a:prstGeom>
          <a:noFill/>
          <a:ln>
            <a:noFill/>
          </a:ln>
        </p:spPr>
      </p:pic>
      <p:sp>
        <p:nvSpPr>
          <p:cNvPr id="23" name="Google Shape;23;p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intensive Bioscience - title">
  <p:cSld name="Data-intensive Bioscience - title">
    <p:bg>
      <p:bgPr>
        <a:blipFill>
          <a:blip r:embed="rId2">
            <a:alphaModFix/>
          </a:blip>
          <a:stretch>
            <a:fillRect/>
          </a:stretch>
        </a:blipFill>
      </p:bgPr>
    </p:bg>
    <p:spTree>
      <p:nvGrpSpPr>
        <p:cNvPr id="207" name="Shape 207"/>
        <p:cNvGrpSpPr/>
        <p:nvPr/>
      </p:nvGrpSpPr>
      <p:grpSpPr>
        <a:xfrm>
          <a:off x="0" y="0"/>
          <a:ext cx="0" cy="0"/>
          <a:chOff x="0" y="0"/>
          <a:chExt cx="0" cy="0"/>
        </a:xfrm>
      </p:grpSpPr>
      <p:sp>
        <p:nvSpPr>
          <p:cNvPr id="208" name="Google Shape;208;p21"/>
          <p:cNvSpPr/>
          <p:nvPr/>
        </p:nvSpPr>
        <p:spPr>
          <a:xfrm>
            <a:off x="0" y="0"/>
            <a:ext cx="12192000" cy="6858000"/>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ical user interface&#10;&#10;Description automatically generated with low confidence" id="209" name="Google Shape;209;p21"/>
          <p:cNvPicPr preferRelativeResize="0"/>
          <p:nvPr/>
        </p:nvPicPr>
        <p:blipFill rotWithShape="1">
          <a:blip r:embed="rId3">
            <a:alphaModFix/>
          </a:blip>
          <a:srcRect b="0" l="0" r="0" t="0"/>
          <a:stretch/>
        </p:blipFill>
        <p:spPr>
          <a:xfrm>
            <a:off x="8893807" y="5761723"/>
            <a:ext cx="2224307" cy="535045"/>
          </a:xfrm>
          <a:prstGeom prst="rect">
            <a:avLst/>
          </a:prstGeom>
          <a:noFill/>
          <a:ln>
            <a:noFill/>
          </a:ln>
        </p:spPr>
      </p:pic>
      <p:sp>
        <p:nvSpPr>
          <p:cNvPr id="210" name="Google Shape;210;p21"/>
          <p:cNvSpPr txBox="1"/>
          <p:nvPr/>
        </p:nvSpPr>
        <p:spPr>
          <a:xfrm>
            <a:off x="405880" y="3846187"/>
            <a:ext cx="3538723" cy="1143001"/>
          </a:xfrm>
          <a:prstGeom prst="rect">
            <a:avLst/>
          </a:prstGeom>
          <a:noFill/>
          <a:ln>
            <a:noFill/>
          </a:ln>
        </p:spPr>
        <p:txBody>
          <a:bodyPr anchorCtr="0" anchor="t" bIns="45700" lIns="91425" spcFirstLastPara="1" rIns="91425" wrap="square" tIns="45700">
            <a:normAutofit fontScale="97500"/>
          </a:bodyPr>
          <a:lstStyle/>
          <a:p>
            <a:pPr indent="0" lvl="0" marL="0" marR="0" rtl="0" algn="ctr">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Data-intensive Bioscience</a:t>
            </a:r>
            <a:endParaRPr/>
          </a:p>
        </p:txBody>
      </p:sp>
      <p:pic>
        <p:nvPicPr>
          <p:cNvPr descr="Text&#10;&#10;Description automatically generated with medium confidence" id="211" name="Google Shape;211;p21"/>
          <p:cNvPicPr preferRelativeResize="0"/>
          <p:nvPr/>
        </p:nvPicPr>
        <p:blipFill rotWithShape="1">
          <a:blip r:embed="rId4">
            <a:alphaModFix/>
          </a:blip>
          <a:srcRect b="0" l="0" r="0" t="0"/>
          <a:stretch/>
        </p:blipFill>
        <p:spPr>
          <a:xfrm>
            <a:off x="515063" y="5414177"/>
            <a:ext cx="2460712" cy="1230139"/>
          </a:xfrm>
          <a:prstGeom prst="rect">
            <a:avLst/>
          </a:prstGeom>
          <a:noFill/>
          <a:ln>
            <a:noFill/>
          </a:ln>
        </p:spPr>
      </p:pic>
      <p:pic>
        <p:nvPicPr>
          <p:cNvPr id="212" name="Google Shape;212;p21"/>
          <p:cNvPicPr preferRelativeResize="0"/>
          <p:nvPr/>
        </p:nvPicPr>
        <p:blipFill rotWithShape="1">
          <a:blip r:embed="rId5">
            <a:alphaModFix/>
          </a:blip>
          <a:srcRect b="0" l="0" r="0" t="0"/>
          <a:stretch/>
        </p:blipFill>
        <p:spPr>
          <a:xfrm>
            <a:off x="976215" y="1227475"/>
            <a:ext cx="2772011" cy="2511638"/>
          </a:xfrm>
          <a:prstGeom prst="rect">
            <a:avLst/>
          </a:prstGeom>
          <a:noFill/>
          <a:ln>
            <a:noFill/>
          </a:ln>
        </p:spPr>
      </p:pic>
      <p:sp>
        <p:nvSpPr>
          <p:cNvPr id="213" name="Google Shape;213;p2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intensive Bioscience">
  <p:cSld name="Data-intensive Bioscience">
    <p:spTree>
      <p:nvGrpSpPr>
        <p:cNvPr id="214" name="Shape 214"/>
        <p:cNvGrpSpPr/>
        <p:nvPr/>
      </p:nvGrpSpPr>
      <p:grpSpPr>
        <a:xfrm>
          <a:off x="0" y="0"/>
          <a:ext cx="0" cy="0"/>
          <a:chOff x="0" y="0"/>
          <a:chExt cx="0" cy="0"/>
        </a:xfrm>
      </p:grpSpPr>
      <p:pic>
        <p:nvPicPr>
          <p:cNvPr descr="A black background with red dots and lines&#10;&#10;Description automatically generated" id="215" name="Google Shape;215;p22"/>
          <p:cNvPicPr preferRelativeResize="0"/>
          <p:nvPr/>
        </p:nvPicPr>
        <p:blipFill rotWithShape="1">
          <a:blip r:embed="rId2">
            <a:alphaModFix amt="50000"/>
          </a:blip>
          <a:srcRect b="0" l="0" r="0" t="0"/>
          <a:stretch/>
        </p:blipFill>
        <p:spPr>
          <a:xfrm>
            <a:off x="-1692222" y="0"/>
            <a:ext cx="13884223" cy="6858000"/>
          </a:xfrm>
          <a:prstGeom prst="rect">
            <a:avLst/>
          </a:prstGeom>
          <a:noFill/>
          <a:ln>
            <a:noFill/>
          </a:ln>
        </p:spPr>
      </p:pic>
      <p:sp>
        <p:nvSpPr>
          <p:cNvPr id="216" name="Google Shape;216;p22"/>
          <p:cNvSpPr/>
          <p:nvPr/>
        </p:nvSpPr>
        <p:spPr>
          <a:xfrm>
            <a:off x="0" y="1477769"/>
            <a:ext cx="9418320" cy="403244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22"/>
          <p:cNvSpPr/>
          <p:nvPr/>
        </p:nvSpPr>
        <p:spPr>
          <a:xfrm>
            <a:off x="4597767" y="1997839"/>
            <a:ext cx="4464496"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rgbClr val="595959"/>
                </a:solidFill>
                <a:latin typeface="Roboto"/>
                <a:ea typeface="Roboto"/>
                <a:cs typeface="Roboto"/>
                <a:sym typeface="Roboto"/>
              </a:rPr>
              <a:t>Lead the application of data science approaches to life science</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Make data more accessible and meaningful </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Develop new tools and algorithms, applying AI methods to complex data</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Educate and engage the public</a:t>
            </a:r>
            <a:endParaRPr/>
          </a:p>
        </p:txBody>
      </p:sp>
      <p:pic>
        <p:nvPicPr>
          <p:cNvPr descr="Text&#10;&#10;Description automatically generated" id="218" name="Google Shape;218;p22"/>
          <p:cNvPicPr preferRelativeResize="0"/>
          <p:nvPr/>
        </p:nvPicPr>
        <p:blipFill rotWithShape="1">
          <a:blip r:embed="rId3">
            <a:alphaModFix/>
          </a:blip>
          <a:srcRect b="0" l="0" r="0" t="0"/>
          <a:stretch/>
        </p:blipFill>
        <p:spPr>
          <a:xfrm>
            <a:off x="539552" y="1837810"/>
            <a:ext cx="3169845" cy="3169845"/>
          </a:xfrm>
          <a:prstGeom prst="rect">
            <a:avLst/>
          </a:prstGeom>
          <a:noFill/>
          <a:ln>
            <a:noFill/>
          </a:ln>
        </p:spPr>
      </p:pic>
      <p:sp>
        <p:nvSpPr>
          <p:cNvPr id="219" name="Google Shape;219;p22"/>
          <p:cNvSpPr/>
          <p:nvPr/>
        </p:nvSpPr>
        <p:spPr>
          <a:xfrm>
            <a:off x="4396939" y="2103049"/>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22"/>
          <p:cNvSpPr/>
          <p:nvPr/>
        </p:nvSpPr>
        <p:spPr>
          <a:xfrm>
            <a:off x="4396939" y="2941948"/>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22"/>
          <p:cNvSpPr/>
          <p:nvPr/>
        </p:nvSpPr>
        <p:spPr>
          <a:xfrm>
            <a:off x="4396939" y="3747291"/>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22"/>
          <p:cNvSpPr/>
          <p:nvPr/>
        </p:nvSpPr>
        <p:spPr>
          <a:xfrm>
            <a:off x="4396939" y="4569412"/>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22"/>
          <p:cNvSpPr/>
          <p:nvPr/>
        </p:nvSpPr>
        <p:spPr>
          <a:xfrm>
            <a:off x="539552" y="997118"/>
            <a:ext cx="360040" cy="45719"/>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22"/>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descr="Logo&#10;&#10;Description automatically generated" id="225" name="Google Shape;225;p22"/>
          <p:cNvPicPr preferRelativeResize="0"/>
          <p:nvPr/>
        </p:nvPicPr>
        <p:blipFill rotWithShape="1">
          <a:blip r:embed="rId4">
            <a:alphaModFix/>
          </a:blip>
          <a:srcRect b="0" l="0" r="0" t="0"/>
          <a:stretch/>
        </p:blipFill>
        <p:spPr>
          <a:xfrm>
            <a:off x="9556013" y="6043327"/>
            <a:ext cx="1996091" cy="376621"/>
          </a:xfrm>
          <a:prstGeom prst="rect">
            <a:avLst/>
          </a:prstGeom>
          <a:noFill/>
          <a:ln>
            <a:noFill/>
          </a:ln>
        </p:spPr>
      </p:pic>
      <p:sp>
        <p:nvSpPr>
          <p:cNvPr id="226" name="Google Shape;226;p22"/>
          <p:cNvSpPr txBox="1"/>
          <p:nvPr/>
        </p:nvSpPr>
        <p:spPr>
          <a:xfrm>
            <a:off x="431373" y="473898"/>
            <a:ext cx="518474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rgbClr val="C61F16"/>
                </a:solidFill>
                <a:latin typeface="Arial"/>
                <a:ea typeface="Arial"/>
                <a:cs typeface="Arial"/>
                <a:sym typeface="Arial"/>
              </a:rPr>
              <a:t>Data-Intensive Bioscience</a:t>
            </a:r>
            <a:endParaRPr/>
          </a:p>
        </p:txBody>
      </p:sp>
      <p:sp>
        <p:nvSpPr>
          <p:cNvPr id="227" name="Google Shape;227;p2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velopment - title">
  <p:cSld name="Technology Development - title">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23"/>
          <p:cNvSpPr/>
          <p:nvPr/>
        </p:nvSpPr>
        <p:spPr>
          <a:xfrm>
            <a:off x="0" y="0"/>
            <a:ext cx="12192000" cy="6858000"/>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23"/>
          <p:cNvSpPr txBox="1"/>
          <p:nvPr/>
        </p:nvSpPr>
        <p:spPr>
          <a:xfrm>
            <a:off x="403536" y="4044512"/>
            <a:ext cx="3538723" cy="1143001"/>
          </a:xfrm>
          <a:prstGeom prst="rect">
            <a:avLst/>
          </a:prstGeom>
          <a:noFill/>
          <a:ln>
            <a:noFill/>
          </a:ln>
        </p:spPr>
        <p:txBody>
          <a:bodyPr anchorCtr="0" anchor="t" bIns="45700" lIns="91425" spcFirstLastPara="1" rIns="91425" wrap="square" tIns="45700">
            <a:normAutofit fontScale="97500"/>
          </a:bodyPr>
          <a:lstStyle/>
          <a:p>
            <a:pPr indent="0" lvl="0" marL="0" marR="0" rtl="0" algn="ctr">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Technology Development</a:t>
            </a:r>
            <a:endParaRPr/>
          </a:p>
        </p:txBody>
      </p:sp>
      <p:pic>
        <p:nvPicPr>
          <p:cNvPr descr="Graphical user interface&#10;&#10;Description automatically generated with low confidence" id="231" name="Google Shape;231;p23"/>
          <p:cNvPicPr preferRelativeResize="0"/>
          <p:nvPr/>
        </p:nvPicPr>
        <p:blipFill rotWithShape="1">
          <a:blip r:embed="rId3">
            <a:alphaModFix/>
          </a:blip>
          <a:srcRect b="0" l="0" r="0" t="0"/>
          <a:stretch/>
        </p:blipFill>
        <p:spPr>
          <a:xfrm>
            <a:off x="8893807" y="5761723"/>
            <a:ext cx="2224307" cy="535045"/>
          </a:xfrm>
          <a:prstGeom prst="rect">
            <a:avLst/>
          </a:prstGeom>
          <a:noFill/>
          <a:ln>
            <a:noFill/>
          </a:ln>
        </p:spPr>
      </p:pic>
      <p:pic>
        <p:nvPicPr>
          <p:cNvPr descr="Text&#10;&#10;Description automatically generated with medium confidence" id="232" name="Google Shape;232;p23"/>
          <p:cNvPicPr preferRelativeResize="0"/>
          <p:nvPr/>
        </p:nvPicPr>
        <p:blipFill rotWithShape="1">
          <a:blip r:embed="rId4">
            <a:alphaModFix/>
          </a:blip>
          <a:srcRect b="0" l="0" r="0" t="0"/>
          <a:stretch/>
        </p:blipFill>
        <p:spPr>
          <a:xfrm>
            <a:off x="515063" y="5414177"/>
            <a:ext cx="2460712" cy="1230139"/>
          </a:xfrm>
          <a:prstGeom prst="rect">
            <a:avLst/>
          </a:prstGeom>
          <a:noFill/>
          <a:ln>
            <a:noFill/>
          </a:ln>
        </p:spPr>
      </p:pic>
      <p:pic>
        <p:nvPicPr>
          <p:cNvPr id="233" name="Google Shape;233;p23"/>
          <p:cNvPicPr preferRelativeResize="0"/>
          <p:nvPr/>
        </p:nvPicPr>
        <p:blipFill rotWithShape="1">
          <a:blip r:embed="rId5">
            <a:alphaModFix/>
          </a:blip>
          <a:srcRect b="0" l="0" r="0" t="0"/>
          <a:stretch/>
        </p:blipFill>
        <p:spPr>
          <a:xfrm>
            <a:off x="786014" y="1133705"/>
            <a:ext cx="2773767" cy="2773766"/>
          </a:xfrm>
          <a:prstGeom prst="rect">
            <a:avLst/>
          </a:prstGeom>
          <a:noFill/>
          <a:ln>
            <a:noFill/>
          </a:ln>
        </p:spPr>
      </p:pic>
      <p:sp>
        <p:nvSpPr>
          <p:cNvPr id="234" name="Google Shape;234;p2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velopment">
  <p:cSld name="Technology Development">
    <p:spTree>
      <p:nvGrpSpPr>
        <p:cNvPr id="235" name="Shape 235"/>
        <p:cNvGrpSpPr/>
        <p:nvPr/>
      </p:nvGrpSpPr>
      <p:grpSpPr>
        <a:xfrm>
          <a:off x="0" y="0"/>
          <a:ext cx="0" cy="0"/>
          <a:chOff x="0" y="0"/>
          <a:chExt cx="0" cy="0"/>
        </a:xfrm>
      </p:grpSpPr>
      <p:pic>
        <p:nvPicPr>
          <p:cNvPr descr="A black background with red dots and lines&#10;&#10;Description automatically generated" id="236" name="Google Shape;236;p24"/>
          <p:cNvPicPr preferRelativeResize="0"/>
          <p:nvPr/>
        </p:nvPicPr>
        <p:blipFill rotWithShape="1">
          <a:blip r:embed="rId2">
            <a:alphaModFix amt="50000"/>
          </a:blip>
          <a:srcRect b="0" l="0" r="0" t="0"/>
          <a:stretch/>
        </p:blipFill>
        <p:spPr>
          <a:xfrm>
            <a:off x="-1692222" y="0"/>
            <a:ext cx="13884223" cy="6858000"/>
          </a:xfrm>
          <a:prstGeom prst="rect">
            <a:avLst/>
          </a:prstGeom>
          <a:noFill/>
          <a:ln>
            <a:noFill/>
          </a:ln>
        </p:spPr>
      </p:pic>
      <p:sp>
        <p:nvSpPr>
          <p:cNvPr id="237" name="Google Shape;237;p24"/>
          <p:cNvSpPr/>
          <p:nvPr/>
        </p:nvSpPr>
        <p:spPr>
          <a:xfrm>
            <a:off x="0" y="1477769"/>
            <a:ext cx="9418320" cy="403244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24"/>
          <p:cNvSpPr/>
          <p:nvPr/>
        </p:nvSpPr>
        <p:spPr>
          <a:xfrm>
            <a:off x="4396939" y="2103049"/>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24"/>
          <p:cNvSpPr/>
          <p:nvPr/>
        </p:nvSpPr>
        <p:spPr>
          <a:xfrm>
            <a:off x="4396939" y="2941948"/>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24"/>
          <p:cNvSpPr/>
          <p:nvPr/>
        </p:nvSpPr>
        <p:spPr>
          <a:xfrm>
            <a:off x="4396939" y="3747291"/>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24"/>
          <p:cNvSpPr/>
          <p:nvPr/>
        </p:nvSpPr>
        <p:spPr>
          <a:xfrm>
            <a:off x="4396939" y="4569412"/>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24"/>
          <p:cNvSpPr/>
          <p:nvPr/>
        </p:nvSpPr>
        <p:spPr>
          <a:xfrm>
            <a:off x="539552" y="997118"/>
            <a:ext cx="360040" cy="45719"/>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24"/>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descr="Logo&#10;&#10;Description automatically generated" id="244" name="Google Shape;244;p24"/>
          <p:cNvPicPr preferRelativeResize="0"/>
          <p:nvPr/>
        </p:nvPicPr>
        <p:blipFill rotWithShape="1">
          <a:blip r:embed="rId3">
            <a:alphaModFix/>
          </a:blip>
          <a:srcRect b="0" l="0" r="0" t="0"/>
          <a:stretch/>
        </p:blipFill>
        <p:spPr>
          <a:xfrm>
            <a:off x="9556013" y="6043327"/>
            <a:ext cx="1996091" cy="376621"/>
          </a:xfrm>
          <a:prstGeom prst="rect">
            <a:avLst/>
          </a:prstGeom>
          <a:noFill/>
          <a:ln>
            <a:noFill/>
          </a:ln>
        </p:spPr>
      </p:pic>
      <p:sp>
        <p:nvSpPr>
          <p:cNvPr id="245" name="Google Shape;245;p24"/>
          <p:cNvSpPr txBox="1"/>
          <p:nvPr/>
        </p:nvSpPr>
        <p:spPr>
          <a:xfrm>
            <a:off x="431373" y="473898"/>
            <a:ext cx="518474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rgbClr val="C61F16"/>
                </a:solidFill>
                <a:latin typeface="Arial"/>
                <a:ea typeface="Arial"/>
                <a:cs typeface="Arial"/>
                <a:sym typeface="Arial"/>
              </a:rPr>
              <a:t>Technology Development</a:t>
            </a:r>
            <a:endParaRPr/>
          </a:p>
        </p:txBody>
      </p:sp>
      <p:sp>
        <p:nvSpPr>
          <p:cNvPr id="246" name="Google Shape;246;p24"/>
          <p:cNvSpPr/>
          <p:nvPr/>
        </p:nvSpPr>
        <p:spPr>
          <a:xfrm>
            <a:off x="4566605" y="1996289"/>
            <a:ext cx="4561897"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rgbClr val="595959"/>
                </a:solidFill>
                <a:latin typeface="Roboto"/>
                <a:ea typeface="Roboto"/>
                <a:cs typeface="Roboto"/>
                <a:sym typeface="Roboto"/>
              </a:rPr>
              <a:t>Develop bespoke approaches to solving seemingly intractable problems</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Develop new methodologies to generate novel datasets </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Adopt a collaborative and multi-disciplinary approach to science</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Provide access to cutting-edge tools and advanced scientific training</a:t>
            </a:r>
            <a:endParaRPr/>
          </a:p>
        </p:txBody>
      </p:sp>
      <p:pic>
        <p:nvPicPr>
          <p:cNvPr descr="A picture containing graphical user interface&#10;&#10;Description automatically generated" id="247" name="Google Shape;247;p24"/>
          <p:cNvPicPr preferRelativeResize="0"/>
          <p:nvPr/>
        </p:nvPicPr>
        <p:blipFill rotWithShape="1">
          <a:blip r:embed="rId4">
            <a:alphaModFix/>
          </a:blip>
          <a:srcRect b="0" l="0" r="0" t="0"/>
          <a:stretch/>
        </p:blipFill>
        <p:spPr>
          <a:xfrm>
            <a:off x="572516" y="1887880"/>
            <a:ext cx="3082240" cy="3082240"/>
          </a:xfrm>
          <a:prstGeom prst="rect">
            <a:avLst/>
          </a:prstGeom>
          <a:noFill/>
          <a:ln>
            <a:noFill/>
          </a:ln>
        </p:spPr>
      </p:pic>
      <p:sp>
        <p:nvSpPr>
          <p:cNvPr id="248" name="Google Shape;248;p2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stems and Synthetic Biology -title">
  <p:cSld name="Systems and Synthetic Biology -title">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25"/>
          <p:cNvSpPr/>
          <p:nvPr/>
        </p:nvSpPr>
        <p:spPr>
          <a:xfrm>
            <a:off x="0" y="0"/>
            <a:ext cx="12192000" cy="6858000"/>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25"/>
          <p:cNvSpPr txBox="1"/>
          <p:nvPr/>
        </p:nvSpPr>
        <p:spPr>
          <a:xfrm>
            <a:off x="526852" y="3968232"/>
            <a:ext cx="3538723" cy="1143001"/>
          </a:xfrm>
          <a:prstGeom prst="rect">
            <a:avLst/>
          </a:prstGeom>
          <a:noFill/>
          <a:ln>
            <a:noFill/>
          </a:ln>
        </p:spPr>
        <p:txBody>
          <a:bodyPr anchorCtr="0" anchor="t" bIns="45700" lIns="91425" spcFirstLastPara="1" rIns="91425" wrap="square" tIns="45700">
            <a:normAutofit fontScale="97500"/>
          </a:bodyPr>
          <a:lstStyle/>
          <a:p>
            <a:pPr indent="0" lvl="0" marL="0" marR="0" rtl="0" algn="ctr">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Systems and Synthetic Biology</a:t>
            </a:r>
            <a:endParaRPr/>
          </a:p>
        </p:txBody>
      </p:sp>
      <p:pic>
        <p:nvPicPr>
          <p:cNvPr descr="Text&#10;&#10;Description automatically generated with medium confidence" id="252" name="Google Shape;252;p25"/>
          <p:cNvPicPr preferRelativeResize="0"/>
          <p:nvPr/>
        </p:nvPicPr>
        <p:blipFill rotWithShape="1">
          <a:blip r:embed="rId3">
            <a:alphaModFix/>
          </a:blip>
          <a:srcRect b="0" l="0" r="0" t="0"/>
          <a:stretch/>
        </p:blipFill>
        <p:spPr>
          <a:xfrm>
            <a:off x="405880" y="5414179"/>
            <a:ext cx="2460712" cy="1230139"/>
          </a:xfrm>
          <a:prstGeom prst="rect">
            <a:avLst/>
          </a:prstGeom>
          <a:noFill/>
          <a:ln>
            <a:noFill/>
          </a:ln>
        </p:spPr>
      </p:pic>
      <p:pic>
        <p:nvPicPr>
          <p:cNvPr descr="Graphical user interface&#10;&#10;Description automatically generated with low confidence" id="253" name="Google Shape;253;p25"/>
          <p:cNvPicPr preferRelativeResize="0"/>
          <p:nvPr/>
        </p:nvPicPr>
        <p:blipFill rotWithShape="1">
          <a:blip r:embed="rId4">
            <a:alphaModFix/>
          </a:blip>
          <a:srcRect b="0" l="0" r="0" t="0"/>
          <a:stretch/>
        </p:blipFill>
        <p:spPr>
          <a:xfrm>
            <a:off x="8893807" y="5761723"/>
            <a:ext cx="2224307" cy="535045"/>
          </a:xfrm>
          <a:prstGeom prst="rect">
            <a:avLst/>
          </a:prstGeom>
          <a:noFill/>
          <a:ln>
            <a:noFill/>
          </a:ln>
        </p:spPr>
      </p:pic>
      <p:pic>
        <p:nvPicPr>
          <p:cNvPr id="254" name="Google Shape;254;p25"/>
          <p:cNvPicPr preferRelativeResize="0"/>
          <p:nvPr/>
        </p:nvPicPr>
        <p:blipFill rotWithShape="1">
          <a:blip r:embed="rId5">
            <a:alphaModFix/>
          </a:blip>
          <a:srcRect b="0" l="0" r="0" t="0"/>
          <a:stretch/>
        </p:blipFill>
        <p:spPr>
          <a:xfrm>
            <a:off x="1223063" y="1205216"/>
            <a:ext cx="2146301" cy="2763014"/>
          </a:xfrm>
          <a:prstGeom prst="rect">
            <a:avLst/>
          </a:prstGeom>
          <a:noFill/>
          <a:ln>
            <a:noFill/>
          </a:ln>
        </p:spPr>
      </p:pic>
      <p:sp>
        <p:nvSpPr>
          <p:cNvPr id="255" name="Google Shape;255;p2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stems and Synthetic Biology">
  <p:cSld name="Systems and Synthetic Biology">
    <p:spTree>
      <p:nvGrpSpPr>
        <p:cNvPr id="256" name="Shape 256"/>
        <p:cNvGrpSpPr/>
        <p:nvPr/>
      </p:nvGrpSpPr>
      <p:grpSpPr>
        <a:xfrm>
          <a:off x="0" y="0"/>
          <a:ext cx="0" cy="0"/>
          <a:chOff x="0" y="0"/>
          <a:chExt cx="0" cy="0"/>
        </a:xfrm>
      </p:grpSpPr>
      <p:pic>
        <p:nvPicPr>
          <p:cNvPr descr="A black background with red dots and lines&#10;&#10;Description automatically generated" id="257" name="Google Shape;257;p26"/>
          <p:cNvPicPr preferRelativeResize="0"/>
          <p:nvPr/>
        </p:nvPicPr>
        <p:blipFill rotWithShape="1">
          <a:blip r:embed="rId2">
            <a:alphaModFix amt="50000"/>
          </a:blip>
          <a:srcRect b="0" l="0" r="0" t="0"/>
          <a:stretch/>
        </p:blipFill>
        <p:spPr>
          <a:xfrm>
            <a:off x="-1692222" y="0"/>
            <a:ext cx="13884223" cy="6858000"/>
          </a:xfrm>
          <a:prstGeom prst="rect">
            <a:avLst/>
          </a:prstGeom>
          <a:noFill/>
          <a:ln>
            <a:noFill/>
          </a:ln>
        </p:spPr>
      </p:pic>
      <p:sp>
        <p:nvSpPr>
          <p:cNvPr id="258" name="Google Shape;258;p26"/>
          <p:cNvSpPr/>
          <p:nvPr/>
        </p:nvSpPr>
        <p:spPr>
          <a:xfrm>
            <a:off x="0" y="1477769"/>
            <a:ext cx="9418320" cy="403244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26"/>
          <p:cNvSpPr/>
          <p:nvPr/>
        </p:nvSpPr>
        <p:spPr>
          <a:xfrm>
            <a:off x="4396939" y="2103049"/>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26"/>
          <p:cNvSpPr/>
          <p:nvPr/>
        </p:nvSpPr>
        <p:spPr>
          <a:xfrm>
            <a:off x="4396939" y="2941948"/>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6"/>
          <p:cNvSpPr/>
          <p:nvPr/>
        </p:nvSpPr>
        <p:spPr>
          <a:xfrm>
            <a:off x="4396939" y="3747291"/>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26"/>
          <p:cNvSpPr/>
          <p:nvPr/>
        </p:nvSpPr>
        <p:spPr>
          <a:xfrm>
            <a:off x="4396939" y="4569412"/>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26"/>
          <p:cNvSpPr/>
          <p:nvPr/>
        </p:nvSpPr>
        <p:spPr>
          <a:xfrm>
            <a:off x="539552" y="997118"/>
            <a:ext cx="360040" cy="45719"/>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26"/>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descr="Logo&#10;&#10;Description automatically generated" id="265" name="Google Shape;265;p26"/>
          <p:cNvPicPr preferRelativeResize="0"/>
          <p:nvPr/>
        </p:nvPicPr>
        <p:blipFill rotWithShape="1">
          <a:blip r:embed="rId3">
            <a:alphaModFix/>
          </a:blip>
          <a:srcRect b="0" l="0" r="0" t="0"/>
          <a:stretch/>
        </p:blipFill>
        <p:spPr>
          <a:xfrm>
            <a:off x="9556013" y="6043327"/>
            <a:ext cx="1996091" cy="376621"/>
          </a:xfrm>
          <a:prstGeom prst="rect">
            <a:avLst/>
          </a:prstGeom>
          <a:noFill/>
          <a:ln>
            <a:noFill/>
          </a:ln>
        </p:spPr>
      </p:pic>
      <p:sp>
        <p:nvSpPr>
          <p:cNvPr id="266" name="Google Shape;266;p26"/>
          <p:cNvSpPr txBox="1"/>
          <p:nvPr/>
        </p:nvSpPr>
        <p:spPr>
          <a:xfrm>
            <a:off x="431371" y="473898"/>
            <a:ext cx="537451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rgbClr val="C61F16"/>
                </a:solidFill>
                <a:latin typeface="Arial"/>
                <a:ea typeface="Arial"/>
                <a:cs typeface="Arial"/>
                <a:sym typeface="Arial"/>
              </a:rPr>
              <a:t>Systems and Synthetic Biology</a:t>
            </a:r>
            <a:endParaRPr/>
          </a:p>
        </p:txBody>
      </p:sp>
      <p:sp>
        <p:nvSpPr>
          <p:cNvPr id="267" name="Google Shape;267;p26"/>
          <p:cNvSpPr/>
          <p:nvPr/>
        </p:nvSpPr>
        <p:spPr>
          <a:xfrm>
            <a:off x="4566605" y="1996288"/>
            <a:ext cx="4676547"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rgbClr val="595959"/>
                </a:solidFill>
                <a:latin typeface="Roboto"/>
                <a:ea typeface="Roboto"/>
                <a:cs typeface="Roboto"/>
                <a:sym typeface="Roboto"/>
              </a:rPr>
              <a:t>Develop predictive models for complex biological systems</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Harness new technology and approaches to integrate and interrogate complex datasets</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Apply engineering principles to biology to investigate networks and gene regulation</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Collaborate to overcome technical hurdles</a:t>
            </a:r>
            <a:endParaRPr/>
          </a:p>
        </p:txBody>
      </p:sp>
      <p:pic>
        <p:nvPicPr>
          <p:cNvPr descr="Icon&#10;&#10;Description automatically generated" id="268" name="Google Shape;268;p26"/>
          <p:cNvPicPr preferRelativeResize="0"/>
          <p:nvPr/>
        </p:nvPicPr>
        <p:blipFill rotWithShape="1">
          <a:blip r:embed="rId4">
            <a:alphaModFix/>
          </a:blip>
          <a:srcRect b="0" l="0" r="0" t="0"/>
          <a:stretch/>
        </p:blipFill>
        <p:spPr>
          <a:xfrm>
            <a:off x="107504" y="1772711"/>
            <a:ext cx="3376123" cy="3376122"/>
          </a:xfrm>
          <a:prstGeom prst="rect">
            <a:avLst/>
          </a:prstGeom>
          <a:noFill/>
          <a:ln>
            <a:noFill/>
          </a:ln>
        </p:spPr>
      </p:pic>
      <p:sp>
        <p:nvSpPr>
          <p:cNvPr id="269" name="Google Shape;269;p2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ressing Urgent GLobal Challeneges - title">
  <p:cSld name="Addressing Urgent GLobal Challeneges - title">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27"/>
          <p:cNvSpPr/>
          <p:nvPr/>
        </p:nvSpPr>
        <p:spPr>
          <a:xfrm>
            <a:off x="0" y="0"/>
            <a:ext cx="12192000" cy="6858000"/>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10;&#10;Description automatically generated with medium confidence" id="272" name="Google Shape;272;p27"/>
          <p:cNvPicPr preferRelativeResize="0"/>
          <p:nvPr/>
        </p:nvPicPr>
        <p:blipFill rotWithShape="1">
          <a:blip r:embed="rId3">
            <a:alphaModFix/>
          </a:blip>
          <a:srcRect b="0" l="0" r="0" t="0"/>
          <a:stretch/>
        </p:blipFill>
        <p:spPr>
          <a:xfrm>
            <a:off x="405880" y="5414179"/>
            <a:ext cx="2460712" cy="1230139"/>
          </a:xfrm>
          <a:prstGeom prst="rect">
            <a:avLst/>
          </a:prstGeom>
          <a:noFill/>
          <a:ln>
            <a:noFill/>
          </a:ln>
        </p:spPr>
      </p:pic>
      <p:pic>
        <p:nvPicPr>
          <p:cNvPr descr="Graphical user interface&#10;&#10;Description automatically generated with low confidence" id="273" name="Google Shape;273;p27"/>
          <p:cNvPicPr preferRelativeResize="0"/>
          <p:nvPr/>
        </p:nvPicPr>
        <p:blipFill rotWithShape="1">
          <a:blip r:embed="rId4">
            <a:alphaModFix/>
          </a:blip>
          <a:srcRect b="0" l="0" r="0" t="0"/>
          <a:stretch/>
        </p:blipFill>
        <p:spPr>
          <a:xfrm>
            <a:off x="8893807" y="5761723"/>
            <a:ext cx="2224307" cy="535045"/>
          </a:xfrm>
          <a:prstGeom prst="rect">
            <a:avLst/>
          </a:prstGeom>
          <a:noFill/>
          <a:ln>
            <a:noFill/>
          </a:ln>
        </p:spPr>
      </p:pic>
      <p:sp>
        <p:nvSpPr>
          <p:cNvPr id="274" name="Google Shape;274;p27"/>
          <p:cNvSpPr txBox="1"/>
          <p:nvPr/>
        </p:nvSpPr>
        <p:spPr>
          <a:xfrm>
            <a:off x="536464" y="3573016"/>
            <a:ext cx="3024336" cy="2408202"/>
          </a:xfrm>
          <a:prstGeom prst="rect">
            <a:avLst/>
          </a:prstGeom>
          <a:noFill/>
          <a:ln>
            <a:noFill/>
          </a:ln>
        </p:spPr>
        <p:txBody>
          <a:bodyPr anchorCtr="0" anchor="t" bIns="45700" lIns="91425" spcFirstLastPara="1" rIns="91425" wrap="square" tIns="45700">
            <a:normAutofit fontScale="97500"/>
          </a:bodyPr>
          <a:lstStyle/>
          <a:p>
            <a:pPr indent="0" lvl="0" marL="0" marR="0" rtl="0" algn="ctr">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Addressing Urgent Global Challenges</a:t>
            </a:r>
            <a:endParaRPr/>
          </a:p>
        </p:txBody>
      </p:sp>
      <p:pic>
        <p:nvPicPr>
          <p:cNvPr id="275" name="Google Shape;275;p27"/>
          <p:cNvPicPr preferRelativeResize="0"/>
          <p:nvPr/>
        </p:nvPicPr>
        <p:blipFill rotWithShape="1">
          <a:blip r:embed="rId5">
            <a:alphaModFix/>
          </a:blip>
          <a:srcRect b="0" l="0" r="0" t="0"/>
          <a:stretch/>
        </p:blipFill>
        <p:spPr>
          <a:xfrm>
            <a:off x="769680" y="876784"/>
            <a:ext cx="2674561" cy="2674561"/>
          </a:xfrm>
          <a:prstGeom prst="rect">
            <a:avLst/>
          </a:prstGeom>
          <a:noFill/>
          <a:ln>
            <a:noFill/>
          </a:ln>
        </p:spPr>
      </p:pic>
      <p:sp>
        <p:nvSpPr>
          <p:cNvPr id="276" name="Google Shape;276;p2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ressing Urgent Global Challenges">
  <p:cSld name="Addressing Urgent Global Challenges">
    <p:spTree>
      <p:nvGrpSpPr>
        <p:cNvPr id="277" name="Shape 277"/>
        <p:cNvGrpSpPr/>
        <p:nvPr/>
      </p:nvGrpSpPr>
      <p:grpSpPr>
        <a:xfrm>
          <a:off x="0" y="0"/>
          <a:ext cx="0" cy="0"/>
          <a:chOff x="0" y="0"/>
          <a:chExt cx="0" cy="0"/>
        </a:xfrm>
      </p:grpSpPr>
      <p:pic>
        <p:nvPicPr>
          <p:cNvPr descr="A black background with red dots and lines&#10;&#10;Description automatically generated" id="278" name="Google Shape;278;p28"/>
          <p:cNvPicPr preferRelativeResize="0"/>
          <p:nvPr/>
        </p:nvPicPr>
        <p:blipFill rotWithShape="1">
          <a:blip r:embed="rId2">
            <a:alphaModFix amt="50000"/>
          </a:blip>
          <a:srcRect b="0" l="0" r="0" t="0"/>
          <a:stretch/>
        </p:blipFill>
        <p:spPr>
          <a:xfrm>
            <a:off x="-1692222" y="0"/>
            <a:ext cx="13884223" cy="6858000"/>
          </a:xfrm>
          <a:prstGeom prst="rect">
            <a:avLst/>
          </a:prstGeom>
          <a:noFill/>
          <a:ln>
            <a:noFill/>
          </a:ln>
        </p:spPr>
      </p:pic>
      <p:sp>
        <p:nvSpPr>
          <p:cNvPr id="279" name="Google Shape;279;p28"/>
          <p:cNvSpPr/>
          <p:nvPr/>
        </p:nvSpPr>
        <p:spPr>
          <a:xfrm>
            <a:off x="0" y="1477769"/>
            <a:ext cx="9418320" cy="403244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8"/>
          <p:cNvSpPr/>
          <p:nvPr/>
        </p:nvSpPr>
        <p:spPr>
          <a:xfrm>
            <a:off x="4396939" y="2072491"/>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28"/>
          <p:cNvSpPr/>
          <p:nvPr/>
        </p:nvSpPr>
        <p:spPr>
          <a:xfrm>
            <a:off x="4396939" y="2903957"/>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28"/>
          <p:cNvSpPr/>
          <p:nvPr/>
        </p:nvSpPr>
        <p:spPr>
          <a:xfrm>
            <a:off x="4396939" y="4003079"/>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28"/>
          <p:cNvSpPr/>
          <p:nvPr/>
        </p:nvSpPr>
        <p:spPr>
          <a:xfrm>
            <a:off x="4396939" y="4813915"/>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28"/>
          <p:cNvSpPr/>
          <p:nvPr/>
        </p:nvSpPr>
        <p:spPr>
          <a:xfrm>
            <a:off x="539552" y="997118"/>
            <a:ext cx="360040" cy="45719"/>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8"/>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descr="Logo&#10;&#10;Description automatically generated" id="286" name="Google Shape;286;p28"/>
          <p:cNvPicPr preferRelativeResize="0"/>
          <p:nvPr/>
        </p:nvPicPr>
        <p:blipFill rotWithShape="1">
          <a:blip r:embed="rId3">
            <a:alphaModFix/>
          </a:blip>
          <a:srcRect b="0" l="0" r="0" t="0"/>
          <a:stretch/>
        </p:blipFill>
        <p:spPr>
          <a:xfrm>
            <a:off x="9556013" y="6043327"/>
            <a:ext cx="1996091" cy="376621"/>
          </a:xfrm>
          <a:prstGeom prst="rect">
            <a:avLst/>
          </a:prstGeom>
          <a:noFill/>
          <a:ln>
            <a:noFill/>
          </a:ln>
        </p:spPr>
      </p:pic>
      <p:sp>
        <p:nvSpPr>
          <p:cNvPr id="287" name="Google Shape;287;p28"/>
          <p:cNvSpPr txBox="1"/>
          <p:nvPr/>
        </p:nvSpPr>
        <p:spPr>
          <a:xfrm>
            <a:off x="431373" y="473898"/>
            <a:ext cx="649823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rgbClr val="C61F16"/>
                </a:solidFill>
                <a:latin typeface="Arial"/>
                <a:ea typeface="Arial"/>
                <a:cs typeface="Arial"/>
                <a:sym typeface="Arial"/>
              </a:rPr>
              <a:t>Addressing Urgent Global Challenges</a:t>
            </a:r>
            <a:endParaRPr/>
          </a:p>
        </p:txBody>
      </p:sp>
      <p:sp>
        <p:nvSpPr>
          <p:cNvPr id="288" name="Google Shape;288;p28"/>
          <p:cNvSpPr/>
          <p:nvPr/>
        </p:nvSpPr>
        <p:spPr>
          <a:xfrm>
            <a:off x="4598285" y="1968661"/>
            <a:ext cx="4464496"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rgbClr val="595959"/>
                </a:solidFill>
                <a:latin typeface="Roboto"/>
                <a:ea typeface="Roboto"/>
                <a:cs typeface="Roboto"/>
                <a:sym typeface="Roboto"/>
              </a:rPr>
              <a:t>Maintain a portfolio of ambitious research to address real-world problems</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Deliver research tackling the issues of sustainability, biodiversity loss, food security, and human health</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Establish local, national and international partnerships</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Influence public and political discourse</a:t>
            </a:r>
            <a:endParaRPr/>
          </a:p>
          <a:p>
            <a:pPr indent="0" lvl="0" marL="0" marR="0" rtl="0" algn="l">
              <a:spcBef>
                <a:spcPts val="0"/>
              </a:spcBef>
              <a:spcAft>
                <a:spcPts val="0"/>
              </a:spcAft>
              <a:buNone/>
            </a:pPr>
            <a:br>
              <a:rPr lang="en-GB" sz="1800">
                <a:solidFill>
                  <a:schemeClr val="dk1"/>
                </a:solidFill>
                <a:latin typeface="Calibri"/>
                <a:ea typeface="Calibri"/>
                <a:cs typeface="Calibri"/>
                <a:sym typeface="Calibri"/>
              </a:rPr>
            </a:br>
            <a:br>
              <a:rPr lang="en-GB" sz="1800">
                <a:solidFill>
                  <a:schemeClr val="dk1"/>
                </a:solidFill>
                <a:latin typeface="Calibri"/>
                <a:ea typeface="Calibri"/>
                <a:cs typeface="Calibri"/>
                <a:sym typeface="Calibri"/>
              </a:rPr>
            </a:br>
            <a:endParaRPr sz="1800">
              <a:solidFill>
                <a:srgbClr val="3F3F3F"/>
              </a:solidFill>
              <a:latin typeface="Roboto"/>
              <a:ea typeface="Roboto"/>
              <a:cs typeface="Roboto"/>
              <a:sym typeface="Roboto"/>
            </a:endParaRPr>
          </a:p>
        </p:txBody>
      </p:sp>
      <p:pic>
        <p:nvPicPr>
          <p:cNvPr descr="Icon&#10;&#10;Description automatically generated" id="289" name="Google Shape;289;p28"/>
          <p:cNvPicPr preferRelativeResize="0"/>
          <p:nvPr/>
        </p:nvPicPr>
        <p:blipFill rotWithShape="1">
          <a:blip r:embed="rId4">
            <a:alphaModFix/>
          </a:blip>
          <a:srcRect b="0" l="0" r="0" t="0"/>
          <a:stretch/>
        </p:blipFill>
        <p:spPr>
          <a:xfrm>
            <a:off x="539553" y="1805933"/>
            <a:ext cx="3186787" cy="3186787"/>
          </a:xfrm>
          <a:prstGeom prst="rect">
            <a:avLst/>
          </a:prstGeom>
          <a:noFill/>
          <a:ln>
            <a:noFill/>
          </a:ln>
        </p:spPr>
      </p:pic>
      <p:sp>
        <p:nvSpPr>
          <p:cNvPr id="290" name="Google Shape;290;p2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orting Our People - title">
  <p:cSld name="Supporting Our People - title">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29"/>
          <p:cNvSpPr/>
          <p:nvPr/>
        </p:nvSpPr>
        <p:spPr>
          <a:xfrm>
            <a:off x="0" y="0"/>
            <a:ext cx="12192000" cy="6858000"/>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10;&#10;Description automatically generated with medium confidence" id="293" name="Google Shape;293;p29"/>
          <p:cNvPicPr preferRelativeResize="0"/>
          <p:nvPr/>
        </p:nvPicPr>
        <p:blipFill rotWithShape="1">
          <a:blip r:embed="rId3">
            <a:alphaModFix/>
          </a:blip>
          <a:srcRect b="0" l="0" r="0" t="0"/>
          <a:stretch/>
        </p:blipFill>
        <p:spPr>
          <a:xfrm>
            <a:off x="405880" y="5414179"/>
            <a:ext cx="2460712" cy="1230139"/>
          </a:xfrm>
          <a:prstGeom prst="rect">
            <a:avLst/>
          </a:prstGeom>
          <a:noFill/>
          <a:ln>
            <a:noFill/>
          </a:ln>
        </p:spPr>
      </p:pic>
      <p:pic>
        <p:nvPicPr>
          <p:cNvPr descr="Graphical user interface&#10;&#10;Description automatically generated with low confidence" id="294" name="Google Shape;294;p29"/>
          <p:cNvPicPr preferRelativeResize="0"/>
          <p:nvPr/>
        </p:nvPicPr>
        <p:blipFill rotWithShape="1">
          <a:blip r:embed="rId4">
            <a:alphaModFix/>
          </a:blip>
          <a:srcRect b="0" l="0" r="0" t="0"/>
          <a:stretch/>
        </p:blipFill>
        <p:spPr>
          <a:xfrm>
            <a:off x="8893807" y="5761723"/>
            <a:ext cx="2224307" cy="535045"/>
          </a:xfrm>
          <a:prstGeom prst="rect">
            <a:avLst/>
          </a:prstGeom>
          <a:noFill/>
          <a:ln>
            <a:noFill/>
          </a:ln>
        </p:spPr>
      </p:pic>
      <p:sp>
        <p:nvSpPr>
          <p:cNvPr id="295" name="Google Shape;295;p29"/>
          <p:cNvSpPr txBox="1"/>
          <p:nvPr/>
        </p:nvSpPr>
        <p:spPr>
          <a:xfrm>
            <a:off x="405880" y="3573016"/>
            <a:ext cx="3024336" cy="2408202"/>
          </a:xfrm>
          <a:prstGeom prst="rect">
            <a:avLst/>
          </a:prstGeom>
          <a:noFill/>
          <a:ln>
            <a:noFill/>
          </a:ln>
        </p:spPr>
        <p:txBody>
          <a:bodyPr anchorCtr="0" anchor="t" bIns="45700" lIns="91425" spcFirstLastPara="1" rIns="91425" wrap="square" tIns="45700">
            <a:normAutofit fontScale="97500"/>
          </a:bodyPr>
          <a:lstStyle/>
          <a:p>
            <a:pPr indent="0" lvl="0" marL="0" marR="0" rtl="0" algn="ctr">
              <a:spcBef>
                <a:spcPts val="0"/>
              </a:spcBef>
              <a:spcAft>
                <a:spcPts val="0"/>
              </a:spcAft>
              <a:buClr>
                <a:schemeClr val="lt1"/>
              </a:buClr>
              <a:buSzPct val="100000"/>
              <a:buFont typeface="Arial"/>
              <a:buNone/>
            </a:pPr>
            <a:r>
              <a:rPr lang="en-GB" sz="3200">
                <a:solidFill>
                  <a:schemeClr val="lt1"/>
                </a:solidFill>
                <a:latin typeface="Arial"/>
                <a:ea typeface="Arial"/>
                <a:cs typeface="Arial"/>
                <a:sym typeface="Arial"/>
              </a:rPr>
              <a:t>Supporting Our People</a:t>
            </a:r>
            <a:endParaRPr/>
          </a:p>
        </p:txBody>
      </p:sp>
      <p:pic>
        <p:nvPicPr>
          <p:cNvPr id="296" name="Google Shape;296;p29"/>
          <p:cNvPicPr preferRelativeResize="0"/>
          <p:nvPr/>
        </p:nvPicPr>
        <p:blipFill rotWithShape="1">
          <a:blip r:embed="rId5">
            <a:alphaModFix/>
          </a:blip>
          <a:srcRect b="0" l="0" r="0" t="0"/>
          <a:stretch/>
        </p:blipFill>
        <p:spPr>
          <a:xfrm>
            <a:off x="785242" y="876784"/>
            <a:ext cx="2344527" cy="2679939"/>
          </a:xfrm>
          <a:prstGeom prst="rect">
            <a:avLst/>
          </a:prstGeom>
          <a:noFill/>
          <a:ln>
            <a:noFill/>
          </a:ln>
        </p:spPr>
      </p:pic>
      <p:sp>
        <p:nvSpPr>
          <p:cNvPr id="297" name="Google Shape;297;p2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orting Our People">
  <p:cSld name="Supporting Our People">
    <p:spTree>
      <p:nvGrpSpPr>
        <p:cNvPr id="298" name="Shape 298"/>
        <p:cNvGrpSpPr/>
        <p:nvPr/>
      </p:nvGrpSpPr>
      <p:grpSpPr>
        <a:xfrm>
          <a:off x="0" y="0"/>
          <a:ext cx="0" cy="0"/>
          <a:chOff x="0" y="0"/>
          <a:chExt cx="0" cy="0"/>
        </a:xfrm>
      </p:grpSpPr>
      <p:pic>
        <p:nvPicPr>
          <p:cNvPr descr="A black background with red dots and lines&#10;&#10;Description automatically generated" id="299" name="Google Shape;299;p30"/>
          <p:cNvPicPr preferRelativeResize="0"/>
          <p:nvPr/>
        </p:nvPicPr>
        <p:blipFill rotWithShape="1">
          <a:blip r:embed="rId2">
            <a:alphaModFix amt="50000"/>
          </a:blip>
          <a:srcRect b="0" l="0" r="0" t="0"/>
          <a:stretch/>
        </p:blipFill>
        <p:spPr>
          <a:xfrm>
            <a:off x="-1692222" y="0"/>
            <a:ext cx="13884223" cy="6858000"/>
          </a:xfrm>
          <a:prstGeom prst="rect">
            <a:avLst/>
          </a:prstGeom>
          <a:noFill/>
          <a:ln>
            <a:noFill/>
          </a:ln>
        </p:spPr>
      </p:pic>
      <p:sp>
        <p:nvSpPr>
          <p:cNvPr id="300" name="Google Shape;300;p30"/>
          <p:cNvSpPr/>
          <p:nvPr/>
        </p:nvSpPr>
        <p:spPr>
          <a:xfrm>
            <a:off x="0" y="1477769"/>
            <a:ext cx="9418320" cy="403244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30"/>
          <p:cNvSpPr/>
          <p:nvPr/>
        </p:nvSpPr>
        <p:spPr>
          <a:xfrm>
            <a:off x="4396939" y="2118985"/>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30"/>
          <p:cNvSpPr/>
          <p:nvPr/>
        </p:nvSpPr>
        <p:spPr>
          <a:xfrm>
            <a:off x="4396939" y="2950451"/>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30"/>
          <p:cNvSpPr/>
          <p:nvPr/>
        </p:nvSpPr>
        <p:spPr>
          <a:xfrm>
            <a:off x="4396939" y="3774510"/>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30"/>
          <p:cNvSpPr/>
          <p:nvPr/>
        </p:nvSpPr>
        <p:spPr>
          <a:xfrm>
            <a:off x="4396939" y="4317089"/>
            <a:ext cx="144016" cy="142523"/>
          </a:xfrm>
          <a:prstGeom prst="chevron">
            <a:avLst>
              <a:gd fmla="val 50000" name="adj"/>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30"/>
          <p:cNvSpPr/>
          <p:nvPr/>
        </p:nvSpPr>
        <p:spPr>
          <a:xfrm>
            <a:off x="539552" y="997118"/>
            <a:ext cx="360040" cy="45719"/>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30"/>
          <p:cNvSpPr txBox="1"/>
          <p:nvPr/>
        </p:nvSpPr>
        <p:spPr>
          <a:xfrm>
            <a:off x="431372" y="6231637"/>
            <a:ext cx="240026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rgbClr val="C61F16"/>
                </a:solidFill>
                <a:latin typeface="Roboto"/>
                <a:ea typeface="Roboto"/>
                <a:cs typeface="Roboto"/>
                <a:sym typeface="Roboto"/>
              </a:rPr>
              <a:t>www.earlham.ac.uk</a:t>
            </a:r>
            <a:endParaRPr sz="1100">
              <a:solidFill>
                <a:srgbClr val="C61F16"/>
              </a:solidFill>
              <a:latin typeface="Roboto"/>
              <a:ea typeface="Roboto"/>
              <a:cs typeface="Roboto"/>
              <a:sym typeface="Roboto"/>
            </a:endParaRPr>
          </a:p>
        </p:txBody>
      </p:sp>
      <p:pic>
        <p:nvPicPr>
          <p:cNvPr descr="Logo&#10;&#10;Description automatically generated" id="307" name="Google Shape;307;p30"/>
          <p:cNvPicPr preferRelativeResize="0"/>
          <p:nvPr/>
        </p:nvPicPr>
        <p:blipFill rotWithShape="1">
          <a:blip r:embed="rId3">
            <a:alphaModFix/>
          </a:blip>
          <a:srcRect b="0" l="0" r="0" t="0"/>
          <a:stretch/>
        </p:blipFill>
        <p:spPr>
          <a:xfrm>
            <a:off x="9556013" y="6043327"/>
            <a:ext cx="1996091" cy="376621"/>
          </a:xfrm>
          <a:prstGeom prst="rect">
            <a:avLst/>
          </a:prstGeom>
          <a:noFill/>
          <a:ln>
            <a:noFill/>
          </a:ln>
        </p:spPr>
      </p:pic>
      <p:sp>
        <p:nvSpPr>
          <p:cNvPr id="308" name="Google Shape;308;p30"/>
          <p:cNvSpPr txBox="1"/>
          <p:nvPr/>
        </p:nvSpPr>
        <p:spPr>
          <a:xfrm>
            <a:off x="431373" y="473897"/>
            <a:ext cx="649823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rgbClr val="C61F16"/>
                </a:solidFill>
                <a:latin typeface="Arial"/>
                <a:ea typeface="Arial"/>
                <a:cs typeface="Arial"/>
                <a:sym typeface="Arial"/>
              </a:rPr>
              <a:t>Supporting Our People</a:t>
            </a:r>
            <a:endParaRPr/>
          </a:p>
        </p:txBody>
      </p:sp>
      <p:sp>
        <p:nvSpPr>
          <p:cNvPr id="309" name="Google Shape;309;p30"/>
          <p:cNvSpPr/>
          <p:nvPr/>
        </p:nvSpPr>
        <p:spPr>
          <a:xfrm>
            <a:off x="4598285" y="2015155"/>
            <a:ext cx="4464496"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rgbClr val="595959"/>
                </a:solidFill>
                <a:latin typeface="Roboto"/>
                <a:ea typeface="Roboto"/>
                <a:cs typeface="Roboto"/>
                <a:sym typeface="Roboto"/>
              </a:rPr>
              <a:t>Commit to providing a diverse, equal and inclusive workplace</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Attract and develop people who live our values</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Champion a ‘team science’ approach</a:t>
            </a:r>
            <a:endParaRPr/>
          </a:p>
          <a:p>
            <a:pPr indent="0" lvl="0" marL="0" marR="0" rtl="0" algn="l">
              <a:spcBef>
                <a:spcPts val="0"/>
              </a:spcBef>
              <a:spcAft>
                <a:spcPts val="0"/>
              </a:spcAft>
              <a:buNone/>
            </a:pPr>
            <a:r>
              <a:t/>
            </a:r>
            <a:endParaRPr sz="1800">
              <a:solidFill>
                <a:srgbClr val="595959"/>
              </a:solidFill>
              <a:latin typeface="Roboto"/>
              <a:ea typeface="Roboto"/>
              <a:cs typeface="Roboto"/>
              <a:sym typeface="Roboto"/>
            </a:endParaRPr>
          </a:p>
          <a:p>
            <a:pPr indent="0" lvl="0" marL="0" marR="0" rtl="0" algn="l">
              <a:spcBef>
                <a:spcPts val="0"/>
              </a:spcBef>
              <a:spcAft>
                <a:spcPts val="0"/>
              </a:spcAft>
              <a:buNone/>
            </a:pPr>
            <a:r>
              <a:rPr lang="en-GB" sz="1800">
                <a:solidFill>
                  <a:srgbClr val="595959"/>
                </a:solidFill>
                <a:latin typeface="Roboto"/>
                <a:ea typeface="Roboto"/>
                <a:cs typeface="Roboto"/>
                <a:sym typeface="Roboto"/>
              </a:rPr>
              <a:t>Develop every individual to reach their potential</a:t>
            </a:r>
            <a:endParaRPr/>
          </a:p>
        </p:txBody>
      </p:sp>
      <p:pic>
        <p:nvPicPr>
          <p:cNvPr id="310" name="Google Shape;310;p30"/>
          <p:cNvPicPr preferRelativeResize="0"/>
          <p:nvPr/>
        </p:nvPicPr>
        <p:blipFill rotWithShape="1">
          <a:blip r:embed="rId4">
            <a:alphaModFix/>
          </a:blip>
          <a:srcRect b="0" l="0" r="0" t="0"/>
          <a:stretch/>
        </p:blipFill>
        <p:spPr>
          <a:xfrm>
            <a:off x="668838" y="1764258"/>
            <a:ext cx="2857917" cy="3266775"/>
          </a:xfrm>
          <a:prstGeom prst="rect">
            <a:avLst/>
          </a:prstGeom>
          <a:noFill/>
          <a:ln>
            <a:noFill/>
          </a:ln>
        </p:spPr>
      </p:pic>
      <p:sp>
        <p:nvSpPr>
          <p:cNvPr id="311" name="Google Shape;311;p3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esign 1">
  <p:cSld name="Title Slide - Design 1">
    <p:spTree>
      <p:nvGrpSpPr>
        <p:cNvPr id="24" name="Shape 24"/>
        <p:cNvGrpSpPr/>
        <p:nvPr/>
      </p:nvGrpSpPr>
      <p:grpSpPr>
        <a:xfrm>
          <a:off x="0" y="0"/>
          <a:ext cx="0" cy="0"/>
          <a:chOff x="0" y="0"/>
          <a:chExt cx="0" cy="0"/>
        </a:xfrm>
      </p:grpSpPr>
      <p:pic>
        <p:nvPicPr>
          <p:cNvPr descr="A screenshot of a video game&#10;&#10;Description automatically generated with medium confidence" id="25" name="Google Shape;25;p4"/>
          <p:cNvPicPr preferRelativeResize="0"/>
          <p:nvPr/>
        </p:nvPicPr>
        <p:blipFill rotWithShape="1">
          <a:blip r:embed="rId2">
            <a:alphaModFix/>
          </a:blip>
          <a:srcRect b="0" l="0" r="0" t="0"/>
          <a:stretch/>
        </p:blipFill>
        <p:spPr>
          <a:xfrm>
            <a:off x="-3993" y="-1"/>
            <a:ext cx="9633679" cy="6858001"/>
          </a:xfrm>
          <a:prstGeom prst="rect">
            <a:avLst/>
          </a:prstGeom>
          <a:noFill/>
          <a:ln>
            <a:noFill/>
          </a:ln>
        </p:spPr>
      </p:pic>
      <p:pic>
        <p:nvPicPr>
          <p:cNvPr descr="Text&#10;&#10;Description automatically generated with medium confidence" id="26" name="Google Shape;26;p4"/>
          <p:cNvPicPr preferRelativeResize="0"/>
          <p:nvPr/>
        </p:nvPicPr>
        <p:blipFill rotWithShape="1">
          <a:blip r:embed="rId3">
            <a:alphaModFix/>
          </a:blip>
          <a:srcRect b="0" l="0" r="0" t="0"/>
          <a:stretch/>
        </p:blipFill>
        <p:spPr>
          <a:xfrm>
            <a:off x="-3995" y="-22668"/>
            <a:ext cx="3526456" cy="1762917"/>
          </a:xfrm>
          <a:prstGeom prst="rect">
            <a:avLst/>
          </a:prstGeom>
          <a:noFill/>
          <a:ln>
            <a:noFill/>
          </a:ln>
        </p:spPr>
      </p:pic>
      <p:sp>
        <p:nvSpPr>
          <p:cNvPr id="27" name="Google Shape;27;p4"/>
          <p:cNvSpPr/>
          <p:nvPr/>
        </p:nvSpPr>
        <p:spPr>
          <a:xfrm>
            <a:off x="9629685" y="2"/>
            <a:ext cx="2562315" cy="6880665"/>
          </a:xfrm>
          <a:prstGeom prst="rect">
            <a:avLst/>
          </a:prstGeom>
          <a:solidFill>
            <a:srgbClr val="3232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10;&#10;Description automatically generated" id="28" name="Google Shape;28;p4"/>
          <p:cNvPicPr preferRelativeResize="0"/>
          <p:nvPr/>
        </p:nvPicPr>
        <p:blipFill rotWithShape="1">
          <a:blip r:embed="rId4">
            <a:alphaModFix/>
          </a:blip>
          <a:srcRect b="0" l="0" r="0" t="0"/>
          <a:stretch/>
        </p:blipFill>
        <p:spPr>
          <a:xfrm>
            <a:off x="10455464" y="2257025"/>
            <a:ext cx="1126555" cy="506949"/>
          </a:xfrm>
          <a:prstGeom prst="rect">
            <a:avLst/>
          </a:prstGeom>
          <a:noFill/>
          <a:ln>
            <a:noFill/>
          </a:ln>
        </p:spPr>
      </p:pic>
      <p:pic>
        <p:nvPicPr>
          <p:cNvPr descr="Text&#10;&#10;Description automatically generated" id="29" name="Google Shape;29;p4"/>
          <p:cNvPicPr preferRelativeResize="0"/>
          <p:nvPr/>
        </p:nvPicPr>
        <p:blipFill rotWithShape="1">
          <a:blip r:embed="rId5">
            <a:alphaModFix/>
          </a:blip>
          <a:srcRect b="0" l="0" r="0" t="0"/>
          <a:stretch/>
        </p:blipFill>
        <p:spPr>
          <a:xfrm>
            <a:off x="10304436" y="4386648"/>
            <a:ext cx="1396217" cy="685542"/>
          </a:xfrm>
          <a:prstGeom prst="rect">
            <a:avLst/>
          </a:prstGeom>
          <a:noFill/>
          <a:ln>
            <a:noFill/>
          </a:ln>
        </p:spPr>
      </p:pic>
      <p:pic>
        <p:nvPicPr>
          <p:cNvPr descr="Graphical user interface, text&#10;&#10;Description automatically generated" id="30" name="Google Shape;30;p4"/>
          <p:cNvPicPr preferRelativeResize="0"/>
          <p:nvPr/>
        </p:nvPicPr>
        <p:blipFill rotWithShape="1">
          <a:blip r:embed="rId6">
            <a:alphaModFix/>
          </a:blip>
          <a:srcRect b="0" l="0" r="0" t="0"/>
          <a:stretch/>
        </p:blipFill>
        <p:spPr>
          <a:xfrm>
            <a:off x="9701680" y="5536100"/>
            <a:ext cx="2105581" cy="945143"/>
          </a:xfrm>
          <a:prstGeom prst="rect">
            <a:avLst/>
          </a:prstGeom>
          <a:noFill/>
          <a:ln>
            <a:noFill/>
          </a:ln>
        </p:spPr>
      </p:pic>
      <p:pic>
        <p:nvPicPr>
          <p:cNvPr descr="A picture containing text, clipart&#10;&#10;Description automatically generated" id="31" name="Google Shape;31;p4"/>
          <p:cNvPicPr preferRelativeResize="0"/>
          <p:nvPr/>
        </p:nvPicPr>
        <p:blipFill rotWithShape="1">
          <a:blip r:embed="rId7">
            <a:alphaModFix/>
          </a:blip>
          <a:srcRect b="0" l="0" r="0" t="0"/>
          <a:stretch/>
        </p:blipFill>
        <p:spPr>
          <a:xfrm>
            <a:off x="10185800" y="1385564"/>
            <a:ext cx="1396219" cy="287457"/>
          </a:xfrm>
          <a:prstGeom prst="rect">
            <a:avLst/>
          </a:prstGeom>
          <a:noFill/>
          <a:ln>
            <a:noFill/>
          </a:ln>
        </p:spPr>
      </p:pic>
      <p:pic>
        <p:nvPicPr>
          <p:cNvPr descr="A picture containing text&#10;&#10;Description automatically generated" id="32" name="Google Shape;32;p4"/>
          <p:cNvPicPr preferRelativeResize="0"/>
          <p:nvPr/>
        </p:nvPicPr>
        <p:blipFill rotWithShape="1">
          <a:blip r:embed="rId8">
            <a:alphaModFix/>
          </a:blip>
          <a:srcRect b="0" l="0" r="0" t="0"/>
          <a:stretch/>
        </p:blipFill>
        <p:spPr>
          <a:xfrm>
            <a:off x="10332595" y="376930"/>
            <a:ext cx="1249424" cy="400872"/>
          </a:xfrm>
          <a:prstGeom prst="rect">
            <a:avLst/>
          </a:prstGeom>
          <a:noFill/>
          <a:ln>
            <a:noFill/>
          </a:ln>
        </p:spPr>
      </p:pic>
      <p:pic>
        <p:nvPicPr>
          <p:cNvPr descr="Text&#10;&#10;Description automatically generated" id="33" name="Google Shape;33;p4"/>
          <p:cNvPicPr preferRelativeResize="0"/>
          <p:nvPr/>
        </p:nvPicPr>
        <p:blipFill rotWithShape="1">
          <a:blip r:embed="rId9">
            <a:alphaModFix/>
          </a:blip>
          <a:srcRect b="0" l="0" r="0" t="0"/>
          <a:stretch/>
        </p:blipFill>
        <p:spPr>
          <a:xfrm>
            <a:off x="572272" y="5366266"/>
            <a:ext cx="1728659" cy="989565"/>
          </a:xfrm>
          <a:prstGeom prst="rect">
            <a:avLst/>
          </a:prstGeom>
          <a:noFill/>
          <a:ln>
            <a:noFill/>
          </a:ln>
        </p:spPr>
      </p:pic>
      <p:pic>
        <p:nvPicPr>
          <p:cNvPr descr="Logo&#10;&#10;Description automatically generated" id="34" name="Google Shape;34;p4"/>
          <p:cNvPicPr preferRelativeResize="0"/>
          <p:nvPr/>
        </p:nvPicPr>
        <p:blipFill rotWithShape="1">
          <a:blip r:embed="rId10">
            <a:alphaModFix/>
          </a:blip>
          <a:srcRect b="0" l="0" r="0" t="0"/>
          <a:stretch/>
        </p:blipFill>
        <p:spPr>
          <a:xfrm>
            <a:off x="10526887" y="3295695"/>
            <a:ext cx="1055132" cy="757997"/>
          </a:xfrm>
          <a:prstGeom prst="rect">
            <a:avLst/>
          </a:prstGeom>
          <a:noFill/>
          <a:ln>
            <a:noFill/>
          </a:ln>
        </p:spPr>
      </p:pic>
      <p:pic>
        <p:nvPicPr>
          <p:cNvPr descr="Graphical user interface&#10;&#10;Description automatically generated with low confidence" id="35" name="Google Shape;35;p4"/>
          <p:cNvPicPr preferRelativeResize="0"/>
          <p:nvPr/>
        </p:nvPicPr>
        <p:blipFill rotWithShape="1">
          <a:blip r:embed="rId11">
            <a:alphaModFix/>
          </a:blip>
          <a:srcRect b="0" l="0" r="0" t="0"/>
          <a:stretch/>
        </p:blipFill>
        <p:spPr>
          <a:xfrm>
            <a:off x="5779974" y="5491678"/>
            <a:ext cx="3071135" cy="738743"/>
          </a:xfrm>
          <a:prstGeom prst="rect">
            <a:avLst/>
          </a:prstGeom>
          <a:noFill/>
          <a:ln>
            <a:noFill/>
          </a:ln>
        </p:spPr>
      </p:pic>
      <p:sp>
        <p:nvSpPr>
          <p:cNvPr id="36" name="Google Shape;36;p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arlham Biofoundry">
  <p:cSld name="Earlham Biofoundry">
    <p:spTree>
      <p:nvGrpSpPr>
        <p:cNvPr id="312" name="Shape 312"/>
        <p:cNvGrpSpPr/>
        <p:nvPr/>
      </p:nvGrpSpPr>
      <p:grpSpPr>
        <a:xfrm>
          <a:off x="0" y="0"/>
          <a:ext cx="0" cy="0"/>
          <a:chOff x="0" y="0"/>
          <a:chExt cx="0" cy="0"/>
        </a:xfrm>
      </p:grpSpPr>
      <p:pic>
        <p:nvPicPr>
          <p:cNvPr descr="A close-up of several black tubes&#10;&#10;Description automatically generated" id="313" name="Google Shape;313;p31"/>
          <p:cNvPicPr preferRelativeResize="0"/>
          <p:nvPr/>
        </p:nvPicPr>
        <p:blipFill rotWithShape="1">
          <a:blip r:embed="rId2">
            <a:alphaModFix/>
          </a:blip>
          <a:srcRect b="0" l="0" r="0" t="0"/>
          <a:stretch/>
        </p:blipFill>
        <p:spPr>
          <a:xfrm>
            <a:off x="2" y="1"/>
            <a:ext cx="12191999" cy="6858000"/>
          </a:xfrm>
          <a:prstGeom prst="rect">
            <a:avLst/>
          </a:prstGeom>
          <a:noFill/>
          <a:ln>
            <a:noFill/>
          </a:ln>
        </p:spPr>
      </p:pic>
      <p:sp>
        <p:nvSpPr>
          <p:cNvPr id="314" name="Google Shape;314;p31"/>
          <p:cNvSpPr/>
          <p:nvPr/>
        </p:nvSpPr>
        <p:spPr>
          <a:xfrm>
            <a:off x="0" y="924270"/>
            <a:ext cx="8064896" cy="3876085"/>
          </a:xfrm>
          <a:prstGeom prst="rect">
            <a:avLst/>
          </a:prstGeom>
          <a:solidFill>
            <a:srgbClr val="F1F5F6">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31"/>
          <p:cNvSpPr txBox="1"/>
          <p:nvPr/>
        </p:nvSpPr>
        <p:spPr>
          <a:xfrm>
            <a:off x="638189" y="3488117"/>
            <a:ext cx="66537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strike="noStrike">
                <a:solidFill>
                  <a:srgbClr val="4E515A"/>
                </a:solidFill>
                <a:latin typeface="Roboto"/>
                <a:ea typeface="Roboto"/>
                <a:cs typeface="Roboto"/>
                <a:sym typeface="Roboto"/>
              </a:rPr>
              <a:t>Providing expertise in synthetic biology approaches and access to laboratory automation</a:t>
            </a:r>
            <a:endParaRPr sz="1800">
              <a:solidFill>
                <a:srgbClr val="4E515A"/>
              </a:solidFill>
              <a:latin typeface="Calibri"/>
              <a:ea typeface="Calibri"/>
              <a:cs typeface="Calibri"/>
              <a:sym typeface="Calibri"/>
            </a:endParaRPr>
          </a:p>
        </p:txBody>
      </p:sp>
      <p:pic>
        <p:nvPicPr>
          <p:cNvPr descr="A black and white logo&#10;&#10;Description automatically generated" id="316" name="Google Shape;316;p31"/>
          <p:cNvPicPr preferRelativeResize="0"/>
          <p:nvPr/>
        </p:nvPicPr>
        <p:blipFill rotWithShape="1">
          <a:blip r:embed="rId3">
            <a:alphaModFix/>
          </a:blip>
          <a:srcRect b="0" l="0" r="0" t="0"/>
          <a:stretch/>
        </p:blipFill>
        <p:spPr>
          <a:xfrm>
            <a:off x="564457" y="5381662"/>
            <a:ext cx="3595071" cy="735791"/>
          </a:xfrm>
          <a:prstGeom prst="rect">
            <a:avLst/>
          </a:prstGeom>
          <a:noFill/>
          <a:ln>
            <a:noFill/>
          </a:ln>
        </p:spPr>
      </p:pic>
      <p:pic>
        <p:nvPicPr>
          <p:cNvPr descr="A black background with red and grey text&#10;&#10;Description automatically generated" id="317" name="Google Shape;317;p31"/>
          <p:cNvPicPr preferRelativeResize="0"/>
          <p:nvPr/>
        </p:nvPicPr>
        <p:blipFill rotWithShape="1">
          <a:blip r:embed="rId4">
            <a:alphaModFix/>
          </a:blip>
          <a:srcRect b="0" l="0" r="0" t="0"/>
          <a:stretch/>
        </p:blipFill>
        <p:spPr>
          <a:xfrm>
            <a:off x="638189" y="1584487"/>
            <a:ext cx="5569571" cy="1856520"/>
          </a:xfrm>
          <a:prstGeom prst="rect">
            <a:avLst/>
          </a:prstGeom>
          <a:noFill/>
          <a:ln>
            <a:noFill/>
          </a:ln>
        </p:spPr>
      </p:pic>
      <p:pic>
        <p:nvPicPr>
          <p:cNvPr id="318" name="Google Shape;318;p31"/>
          <p:cNvPicPr preferRelativeResize="0"/>
          <p:nvPr/>
        </p:nvPicPr>
        <p:blipFill rotWithShape="1">
          <a:blip r:embed="rId5">
            <a:alphaModFix/>
          </a:blip>
          <a:srcRect b="0" l="0" r="0" t="0"/>
          <a:stretch/>
        </p:blipFill>
        <p:spPr>
          <a:xfrm>
            <a:off x="5840970" y="4456578"/>
            <a:ext cx="1993767" cy="220833"/>
          </a:xfrm>
          <a:prstGeom prst="rect">
            <a:avLst/>
          </a:prstGeom>
          <a:noFill/>
          <a:ln>
            <a:noFill/>
          </a:ln>
        </p:spPr>
      </p:pic>
      <p:sp>
        <p:nvSpPr>
          <p:cNvPr id="319" name="Google Shape;319;p3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formative Genomics-1">
  <p:cSld name="Transformative Genomics-1">
    <p:spTree>
      <p:nvGrpSpPr>
        <p:cNvPr id="320" name="Shape 320"/>
        <p:cNvGrpSpPr/>
        <p:nvPr/>
      </p:nvGrpSpPr>
      <p:grpSpPr>
        <a:xfrm>
          <a:off x="0" y="0"/>
          <a:ext cx="0" cy="0"/>
          <a:chOff x="0" y="0"/>
          <a:chExt cx="0" cy="0"/>
        </a:xfrm>
      </p:grpSpPr>
      <p:pic>
        <p:nvPicPr>
          <p:cNvPr descr="A close-up of a machine&#10;&#10;Description automatically generated" id="321" name="Google Shape;321;p32"/>
          <p:cNvPicPr preferRelativeResize="0"/>
          <p:nvPr/>
        </p:nvPicPr>
        <p:blipFill rotWithShape="1">
          <a:blip r:embed="rId2">
            <a:alphaModFix/>
          </a:blip>
          <a:srcRect b="0" l="0" r="0" t="0"/>
          <a:stretch/>
        </p:blipFill>
        <p:spPr>
          <a:xfrm>
            <a:off x="0" y="-1"/>
            <a:ext cx="12192000" cy="6858001"/>
          </a:xfrm>
          <a:prstGeom prst="rect">
            <a:avLst/>
          </a:prstGeom>
          <a:blipFill rotWithShape="1">
            <a:blip r:embed="rId3">
              <a:alphaModFix/>
            </a:blip>
            <a:stretch>
              <a:fillRect b="0" l="0" r="0" t="0"/>
            </a:stretch>
          </a:blipFill>
          <a:ln>
            <a:noFill/>
          </a:ln>
        </p:spPr>
      </p:pic>
      <p:sp>
        <p:nvSpPr>
          <p:cNvPr id="322" name="Google Shape;322;p32"/>
          <p:cNvSpPr/>
          <p:nvPr/>
        </p:nvSpPr>
        <p:spPr>
          <a:xfrm>
            <a:off x="0" y="924270"/>
            <a:ext cx="8064896" cy="3876085"/>
          </a:xfrm>
          <a:prstGeom prst="rect">
            <a:avLst/>
          </a:prstGeom>
          <a:solidFill>
            <a:srgbClr val="F1F5F6">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32"/>
          <p:cNvSpPr txBox="1"/>
          <p:nvPr/>
        </p:nvSpPr>
        <p:spPr>
          <a:xfrm>
            <a:off x="638189" y="3578169"/>
            <a:ext cx="66537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strike="noStrike">
                <a:solidFill>
                  <a:srgbClr val="4E515A"/>
                </a:solidFill>
                <a:latin typeface="Roboto"/>
                <a:ea typeface="Roboto"/>
                <a:cs typeface="Roboto"/>
                <a:sym typeface="Roboto"/>
              </a:rPr>
              <a:t>Dedicated and efficient high-throughput genomics led by experts in sequencing and bioinformatics</a:t>
            </a:r>
            <a:endParaRPr sz="1800">
              <a:solidFill>
                <a:srgbClr val="4E515A"/>
              </a:solidFill>
              <a:latin typeface="Calibri"/>
              <a:ea typeface="Calibri"/>
              <a:cs typeface="Calibri"/>
              <a:sym typeface="Calibri"/>
            </a:endParaRPr>
          </a:p>
        </p:txBody>
      </p:sp>
      <p:pic>
        <p:nvPicPr>
          <p:cNvPr descr="A black and white logo&#10;&#10;Description automatically generated" id="324" name="Google Shape;324;p32"/>
          <p:cNvPicPr preferRelativeResize="0"/>
          <p:nvPr/>
        </p:nvPicPr>
        <p:blipFill rotWithShape="1">
          <a:blip r:embed="rId4">
            <a:alphaModFix/>
          </a:blip>
          <a:srcRect b="0" l="0" r="0" t="0"/>
          <a:stretch/>
        </p:blipFill>
        <p:spPr>
          <a:xfrm>
            <a:off x="564457" y="5381662"/>
            <a:ext cx="3595071" cy="735791"/>
          </a:xfrm>
          <a:prstGeom prst="rect">
            <a:avLst/>
          </a:prstGeom>
          <a:noFill/>
          <a:ln>
            <a:noFill/>
          </a:ln>
        </p:spPr>
      </p:pic>
      <p:pic>
        <p:nvPicPr>
          <p:cNvPr descr="A black background with red and grey text&#10;&#10;Description automatically generated" id="325" name="Google Shape;325;p32"/>
          <p:cNvPicPr preferRelativeResize="0"/>
          <p:nvPr/>
        </p:nvPicPr>
        <p:blipFill rotWithShape="1">
          <a:blip r:embed="rId5">
            <a:alphaModFix/>
          </a:blip>
          <a:srcRect b="0" l="0" r="0" t="0"/>
          <a:stretch/>
        </p:blipFill>
        <p:spPr>
          <a:xfrm>
            <a:off x="716686" y="1601041"/>
            <a:ext cx="7002197" cy="1917800"/>
          </a:xfrm>
          <a:prstGeom prst="rect">
            <a:avLst/>
          </a:prstGeom>
          <a:noFill/>
          <a:ln>
            <a:noFill/>
          </a:ln>
        </p:spPr>
      </p:pic>
      <p:pic>
        <p:nvPicPr>
          <p:cNvPr id="326" name="Google Shape;326;p32"/>
          <p:cNvPicPr preferRelativeResize="0"/>
          <p:nvPr/>
        </p:nvPicPr>
        <p:blipFill rotWithShape="1">
          <a:blip r:embed="rId6">
            <a:alphaModFix/>
          </a:blip>
          <a:srcRect b="0" l="0" r="0" t="0"/>
          <a:stretch/>
        </p:blipFill>
        <p:spPr>
          <a:xfrm>
            <a:off x="5840970" y="4456578"/>
            <a:ext cx="1993767" cy="220833"/>
          </a:xfrm>
          <a:prstGeom prst="rect">
            <a:avLst/>
          </a:prstGeom>
          <a:noFill/>
          <a:ln>
            <a:noFill/>
          </a:ln>
        </p:spPr>
      </p:pic>
      <p:sp>
        <p:nvSpPr>
          <p:cNvPr id="327" name="Google Shape;327;p3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vanced training-1">
  <p:cSld name="Advanced training-1">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p33"/>
          <p:cNvSpPr/>
          <p:nvPr/>
        </p:nvSpPr>
        <p:spPr>
          <a:xfrm>
            <a:off x="0" y="924270"/>
            <a:ext cx="8064896" cy="3876085"/>
          </a:xfrm>
          <a:prstGeom prst="rect">
            <a:avLst/>
          </a:prstGeom>
          <a:solidFill>
            <a:srgbClr val="F1F5F6">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33"/>
          <p:cNvSpPr txBox="1"/>
          <p:nvPr/>
        </p:nvSpPr>
        <p:spPr>
          <a:xfrm>
            <a:off x="564458" y="3687303"/>
            <a:ext cx="60150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strike="noStrike">
                <a:solidFill>
                  <a:srgbClr val="4E515A"/>
                </a:solidFill>
                <a:latin typeface="Roboto"/>
                <a:ea typeface="Roboto"/>
                <a:cs typeface="Roboto"/>
                <a:sym typeface="Roboto"/>
              </a:rPr>
              <a:t>High-quality, specialist training and development for the research community</a:t>
            </a:r>
            <a:endParaRPr sz="1800">
              <a:solidFill>
                <a:srgbClr val="4E515A"/>
              </a:solidFill>
              <a:latin typeface="Calibri"/>
              <a:ea typeface="Calibri"/>
              <a:cs typeface="Calibri"/>
              <a:sym typeface="Calibri"/>
            </a:endParaRPr>
          </a:p>
        </p:txBody>
      </p:sp>
      <p:pic>
        <p:nvPicPr>
          <p:cNvPr descr="A black and red logo&#10;&#10;Description automatically generated" id="331" name="Google Shape;331;p33"/>
          <p:cNvPicPr preferRelativeResize="0"/>
          <p:nvPr/>
        </p:nvPicPr>
        <p:blipFill rotWithShape="1">
          <a:blip r:embed="rId3">
            <a:alphaModFix/>
          </a:blip>
          <a:srcRect b="0" l="0" r="0" t="0"/>
          <a:stretch/>
        </p:blipFill>
        <p:spPr>
          <a:xfrm>
            <a:off x="676225" y="1794810"/>
            <a:ext cx="4988200" cy="1860117"/>
          </a:xfrm>
          <a:prstGeom prst="rect">
            <a:avLst/>
          </a:prstGeom>
          <a:noFill/>
          <a:ln>
            <a:noFill/>
          </a:ln>
        </p:spPr>
      </p:pic>
      <p:pic>
        <p:nvPicPr>
          <p:cNvPr id="332" name="Google Shape;332;p33"/>
          <p:cNvPicPr preferRelativeResize="0"/>
          <p:nvPr/>
        </p:nvPicPr>
        <p:blipFill rotWithShape="1">
          <a:blip r:embed="rId4">
            <a:alphaModFix/>
          </a:blip>
          <a:srcRect b="0" l="0" r="0" t="0"/>
          <a:stretch/>
        </p:blipFill>
        <p:spPr>
          <a:xfrm>
            <a:off x="5840970" y="4456578"/>
            <a:ext cx="1993767" cy="220833"/>
          </a:xfrm>
          <a:prstGeom prst="rect">
            <a:avLst/>
          </a:prstGeom>
          <a:noFill/>
          <a:ln>
            <a:noFill/>
          </a:ln>
        </p:spPr>
      </p:pic>
      <p:pic>
        <p:nvPicPr>
          <p:cNvPr descr="A black and grey logo&#10;&#10;Description automatically generated" id="333" name="Google Shape;333;p33"/>
          <p:cNvPicPr preferRelativeResize="0"/>
          <p:nvPr/>
        </p:nvPicPr>
        <p:blipFill rotWithShape="1">
          <a:blip r:embed="rId5">
            <a:alphaModFix/>
          </a:blip>
          <a:srcRect b="0" l="0" r="0" t="0"/>
          <a:stretch/>
        </p:blipFill>
        <p:spPr>
          <a:xfrm>
            <a:off x="623086" y="5670893"/>
            <a:ext cx="3471415" cy="654984"/>
          </a:xfrm>
          <a:prstGeom prst="rect">
            <a:avLst/>
          </a:prstGeom>
          <a:noFill/>
          <a:ln>
            <a:noFill/>
          </a:ln>
        </p:spPr>
      </p:pic>
      <p:sp>
        <p:nvSpPr>
          <p:cNvPr id="334" name="Google Shape;334;p3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e-infrastructure">
  <p:cSld name="Research e-infrastructure">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34"/>
          <p:cNvSpPr/>
          <p:nvPr/>
        </p:nvSpPr>
        <p:spPr>
          <a:xfrm>
            <a:off x="0" y="924270"/>
            <a:ext cx="8064896" cy="3876085"/>
          </a:xfrm>
          <a:prstGeom prst="rect">
            <a:avLst/>
          </a:prstGeom>
          <a:solidFill>
            <a:srgbClr val="F1F5F6">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4"/>
          <p:cNvSpPr txBox="1"/>
          <p:nvPr/>
        </p:nvSpPr>
        <p:spPr>
          <a:xfrm>
            <a:off x="564456" y="3519592"/>
            <a:ext cx="70177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strike="noStrike">
                <a:solidFill>
                  <a:srgbClr val="4E515A"/>
                </a:solidFill>
                <a:latin typeface="Roboto"/>
                <a:ea typeface="Roboto"/>
                <a:cs typeface="Roboto"/>
                <a:sym typeface="Roboto"/>
              </a:rPr>
              <a:t>Expertise and support for data intensive research across the life sciences, from cloud computing to research software engineering</a:t>
            </a:r>
            <a:endParaRPr sz="1800">
              <a:solidFill>
                <a:srgbClr val="4E515A"/>
              </a:solidFill>
              <a:latin typeface="Calibri"/>
              <a:ea typeface="Calibri"/>
              <a:cs typeface="Calibri"/>
              <a:sym typeface="Calibri"/>
            </a:endParaRPr>
          </a:p>
        </p:txBody>
      </p:sp>
      <p:pic>
        <p:nvPicPr>
          <p:cNvPr descr="A black and white logo&#10;&#10;Description automatically generated" id="338" name="Google Shape;338;p34"/>
          <p:cNvPicPr preferRelativeResize="0"/>
          <p:nvPr/>
        </p:nvPicPr>
        <p:blipFill rotWithShape="1">
          <a:blip r:embed="rId3">
            <a:alphaModFix/>
          </a:blip>
          <a:srcRect b="0" l="0" r="0" t="0"/>
          <a:stretch/>
        </p:blipFill>
        <p:spPr>
          <a:xfrm>
            <a:off x="564457" y="5381662"/>
            <a:ext cx="3595071" cy="735791"/>
          </a:xfrm>
          <a:prstGeom prst="rect">
            <a:avLst/>
          </a:prstGeom>
          <a:noFill/>
          <a:ln>
            <a:noFill/>
          </a:ln>
        </p:spPr>
      </p:pic>
      <p:pic>
        <p:nvPicPr>
          <p:cNvPr descr="A black background with red text&#10;&#10;Description automatically generated" id="339" name="Google Shape;339;p34"/>
          <p:cNvPicPr preferRelativeResize="0"/>
          <p:nvPr/>
        </p:nvPicPr>
        <p:blipFill rotWithShape="1">
          <a:blip r:embed="rId4">
            <a:alphaModFix/>
          </a:blip>
          <a:srcRect b="0" l="0" r="0" t="0"/>
          <a:stretch/>
        </p:blipFill>
        <p:spPr>
          <a:xfrm>
            <a:off x="564456" y="1446477"/>
            <a:ext cx="7082517" cy="1979760"/>
          </a:xfrm>
          <a:prstGeom prst="rect">
            <a:avLst/>
          </a:prstGeom>
          <a:noFill/>
          <a:ln>
            <a:noFill/>
          </a:ln>
        </p:spPr>
      </p:pic>
      <p:pic>
        <p:nvPicPr>
          <p:cNvPr id="340" name="Google Shape;340;p34"/>
          <p:cNvPicPr preferRelativeResize="0"/>
          <p:nvPr/>
        </p:nvPicPr>
        <p:blipFill rotWithShape="1">
          <a:blip r:embed="rId5">
            <a:alphaModFix/>
          </a:blip>
          <a:srcRect b="0" l="0" r="0" t="0"/>
          <a:stretch/>
        </p:blipFill>
        <p:spPr>
          <a:xfrm>
            <a:off x="5840970" y="4456578"/>
            <a:ext cx="1993767" cy="220833"/>
          </a:xfrm>
          <a:prstGeom prst="rect">
            <a:avLst/>
          </a:prstGeom>
          <a:noFill/>
          <a:ln>
            <a:noFill/>
          </a:ln>
        </p:spPr>
      </p:pic>
      <p:sp>
        <p:nvSpPr>
          <p:cNvPr id="341" name="Google Shape;341;p3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 Design 1">
  <p:cSld name="2_Title Slide - Design 1">
    <p:spTree>
      <p:nvGrpSpPr>
        <p:cNvPr id="342" name="Shape 342"/>
        <p:cNvGrpSpPr/>
        <p:nvPr/>
      </p:nvGrpSpPr>
      <p:grpSpPr>
        <a:xfrm>
          <a:off x="0" y="0"/>
          <a:ext cx="0" cy="0"/>
          <a:chOff x="0" y="0"/>
          <a:chExt cx="0" cy="0"/>
        </a:xfrm>
      </p:grpSpPr>
      <p:sp>
        <p:nvSpPr>
          <p:cNvPr id="343" name="Google Shape;343;p35"/>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C61F16"/>
              </a:buClr>
              <a:buSzPts val="3600"/>
              <a:buFont typeface="Arial"/>
              <a:buNone/>
              <a:defRPr b="0" i="0" sz="3600" u="none" cap="none" strike="noStrike">
                <a:solidFill>
                  <a:srgbClr val="C61F1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4" name="Google Shape;344;p35"/>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E515A"/>
              </a:buClr>
              <a:buSzPts val="2400"/>
              <a:buFont typeface="Arial"/>
              <a:buNone/>
              <a:defRPr b="0" i="0" sz="2400" u="none" cap="none" strike="noStrike">
                <a:solidFill>
                  <a:srgbClr val="4E515A"/>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45" name="Google Shape;345;p35"/>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rgbClr val="4E515A"/>
              </a:buClr>
              <a:buSzPts val="1200"/>
              <a:buFont typeface="Arial"/>
              <a:buNone/>
              <a:defRPr b="1" i="0" sz="1200" u="none" cap="none" strike="noStrike">
                <a:solidFill>
                  <a:srgbClr val="4E515A"/>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6" name="Google Shape;346;p35"/>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rgbClr val="4E515A"/>
              </a:buClr>
              <a:buSzPts val="1200"/>
              <a:buFont typeface="Arial"/>
              <a:buNone/>
              <a:defRPr b="0" i="0" sz="1200" u="none" cap="none" strike="noStrike">
                <a:solidFill>
                  <a:srgbClr val="4E515A"/>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with medium confidence" id="347" name="Google Shape;347;p35"/>
          <p:cNvPicPr preferRelativeResize="0"/>
          <p:nvPr/>
        </p:nvPicPr>
        <p:blipFill rotWithShape="1">
          <a:blip r:embed="rId2">
            <a:alphaModFix/>
          </a:blip>
          <a:srcRect b="0" l="0" r="0" t="0"/>
          <a:stretch/>
        </p:blipFill>
        <p:spPr>
          <a:xfrm>
            <a:off x="9248943" y="5336806"/>
            <a:ext cx="2125440" cy="1046906"/>
          </a:xfrm>
          <a:prstGeom prst="rect">
            <a:avLst/>
          </a:prstGeom>
          <a:noFill/>
          <a:ln>
            <a:noFill/>
          </a:ln>
        </p:spPr>
      </p:pic>
      <p:pic>
        <p:nvPicPr>
          <p:cNvPr id="348" name="Google Shape;348;p35"/>
          <p:cNvPicPr preferRelativeResize="0"/>
          <p:nvPr/>
        </p:nvPicPr>
        <p:blipFill rotWithShape="1">
          <a:blip r:embed="rId3">
            <a:alphaModFix/>
          </a:blip>
          <a:srcRect b="0" l="0" r="0" t="0"/>
          <a:stretch/>
        </p:blipFill>
        <p:spPr>
          <a:xfrm>
            <a:off x="719405" y="5986968"/>
            <a:ext cx="1961097" cy="217214"/>
          </a:xfrm>
          <a:prstGeom prst="rect">
            <a:avLst/>
          </a:prstGeom>
          <a:noFill/>
          <a:ln>
            <a:noFill/>
          </a:ln>
        </p:spPr>
      </p:pic>
      <p:sp>
        <p:nvSpPr>
          <p:cNvPr id="349" name="Google Shape;349;p3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 Design 1">
  <p:cSld name="1_Title Slide - Design 1">
    <p:spTree>
      <p:nvGrpSpPr>
        <p:cNvPr id="350" name="Shape 350"/>
        <p:cNvGrpSpPr/>
        <p:nvPr/>
      </p:nvGrpSpPr>
      <p:grpSpPr>
        <a:xfrm>
          <a:off x="0" y="0"/>
          <a:ext cx="0" cy="0"/>
          <a:chOff x="0" y="0"/>
          <a:chExt cx="0" cy="0"/>
        </a:xfrm>
      </p:grpSpPr>
      <p:sp>
        <p:nvSpPr>
          <p:cNvPr id="351" name="Google Shape;351;p36"/>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C61F16"/>
              </a:buClr>
              <a:buSzPts val="3600"/>
              <a:buFont typeface="Arial"/>
              <a:buNone/>
              <a:defRPr b="0" i="0" sz="3600" u="none" cap="none" strike="noStrike">
                <a:solidFill>
                  <a:srgbClr val="C61F1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2" name="Google Shape;352;p36"/>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E515A"/>
              </a:buClr>
              <a:buSzPts val="2400"/>
              <a:buFont typeface="Arial"/>
              <a:buNone/>
              <a:defRPr b="0" i="0" sz="2400" u="none" cap="none" strike="noStrike">
                <a:solidFill>
                  <a:srgbClr val="4E515A"/>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53" name="Google Shape;353;p36"/>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rgbClr val="4E515A"/>
              </a:buClr>
              <a:buSzPts val="1200"/>
              <a:buFont typeface="Arial"/>
              <a:buNone/>
              <a:defRPr b="1" i="0" sz="1200" u="none" cap="none" strike="noStrike">
                <a:solidFill>
                  <a:srgbClr val="4E515A"/>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4" name="Google Shape;354;p36"/>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rgbClr val="4E515A"/>
              </a:buClr>
              <a:buSzPts val="1200"/>
              <a:buFont typeface="Arial"/>
              <a:buNone/>
              <a:defRPr b="0" i="0" sz="1200" u="none" cap="none" strike="noStrike">
                <a:solidFill>
                  <a:srgbClr val="4E515A"/>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with medium confidence" id="355" name="Google Shape;355;p36"/>
          <p:cNvPicPr preferRelativeResize="0"/>
          <p:nvPr/>
        </p:nvPicPr>
        <p:blipFill rotWithShape="1">
          <a:blip r:embed="rId2">
            <a:alphaModFix/>
          </a:blip>
          <a:srcRect b="0" l="0" r="0" t="0"/>
          <a:stretch/>
        </p:blipFill>
        <p:spPr>
          <a:xfrm>
            <a:off x="9248943" y="5336806"/>
            <a:ext cx="2125440" cy="1046906"/>
          </a:xfrm>
          <a:prstGeom prst="rect">
            <a:avLst/>
          </a:prstGeom>
          <a:noFill/>
          <a:ln>
            <a:noFill/>
          </a:ln>
        </p:spPr>
      </p:pic>
      <p:pic>
        <p:nvPicPr>
          <p:cNvPr id="356" name="Google Shape;356;p36"/>
          <p:cNvPicPr preferRelativeResize="0"/>
          <p:nvPr/>
        </p:nvPicPr>
        <p:blipFill rotWithShape="1">
          <a:blip r:embed="rId3">
            <a:alphaModFix/>
          </a:blip>
          <a:srcRect b="0" l="0" r="0" t="0"/>
          <a:stretch/>
        </p:blipFill>
        <p:spPr>
          <a:xfrm>
            <a:off x="719405" y="5986968"/>
            <a:ext cx="1961097" cy="217214"/>
          </a:xfrm>
          <a:prstGeom prst="rect">
            <a:avLst/>
          </a:prstGeom>
          <a:noFill/>
          <a:ln>
            <a:noFill/>
          </a:ln>
        </p:spPr>
      </p:pic>
      <p:sp>
        <p:nvSpPr>
          <p:cNvPr id="357" name="Google Shape;357;p3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esign 6">
  <p:cSld name="Title Slide - Design 6">
    <p:bg>
      <p:bgPr>
        <a:solidFill>
          <a:schemeClr val="lt1"/>
        </a:solidFill>
      </p:bgPr>
    </p:bg>
    <p:spTree>
      <p:nvGrpSpPr>
        <p:cNvPr id="358" name="Shape 358"/>
        <p:cNvGrpSpPr/>
        <p:nvPr/>
      </p:nvGrpSpPr>
      <p:grpSpPr>
        <a:xfrm>
          <a:off x="0" y="0"/>
          <a:ext cx="0" cy="0"/>
          <a:chOff x="0" y="0"/>
          <a:chExt cx="0" cy="0"/>
        </a:xfrm>
      </p:grpSpPr>
      <p:sp>
        <p:nvSpPr>
          <p:cNvPr id="359" name="Google Shape;359;p37"/>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0" name="Google Shape;360;p37"/>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61" name="Google Shape;361;p37"/>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2" name="Google Shape;362;p37"/>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id="363" name="Google Shape;363;p37"/>
          <p:cNvPicPr preferRelativeResize="0"/>
          <p:nvPr/>
        </p:nvPicPr>
        <p:blipFill rotWithShape="1">
          <a:blip r:embed="rId2">
            <a:alphaModFix/>
          </a:blip>
          <a:srcRect b="0" l="0" r="0" t="0"/>
          <a:stretch/>
        </p:blipFill>
        <p:spPr>
          <a:xfrm>
            <a:off x="9422612" y="5372472"/>
            <a:ext cx="2046891" cy="1228134"/>
          </a:xfrm>
          <a:prstGeom prst="rect">
            <a:avLst/>
          </a:prstGeom>
          <a:noFill/>
          <a:ln>
            <a:noFill/>
          </a:ln>
        </p:spPr>
      </p:pic>
      <p:sp>
        <p:nvSpPr>
          <p:cNvPr id="364" name="Google Shape;364;p3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gen Merscope 2">
  <p:cSld name="Visgen Merscope 2">
    <p:bg>
      <p:bgPr>
        <a:blipFill>
          <a:blip r:embed="rId2">
            <a:alphaModFix/>
          </a:blip>
          <a:stretch>
            <a:fillRect/>
          </a:stretch>
        </a:blipFill>
      </p:bgPr>
    </p:bg>
    <p:spTree>
      <p:nvGrpSpPr>
        <p:cNvPr id="365" name="Shape 365"/>
        <p:cNvGrpSpPr/>
        <p:nvPr/>
      </p:nvGrpSpPr>
      <p:grpSpPr>
        <a:xfrm>
          <a:off x="0" y="0"/>
          <a:ext cx="0" cy="0"/>
          <a:chOff x="0" y="0"/>
          <a:chExt cx="0" cy="0"/>
        </a:xfrm>
      </p:grpSpPr>
      <p:sp>
        <p:nvSpPr>
          <p:cNvPr id="366" name="Google Shape;366;p38"/>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38"/>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8" name="Google Shape;368;p38"/>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69" name="Google Shape;369;p38"/>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0" name="Google Shape;370;p38"/>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A black and white logo&#10;&#10;Description automatically generated" id="371" name="Google Shape;371;p38"/>
          <p:cNvPicPr preferRelativeResize="0"/>
          <p:nvPr/>
        </p:nvPicPr>
        <p:blipFill rotWithShape="1">
          <a:blip r:embed="rId3">
            <a:alphaModFix/>
          </a:blip>
          <a:srcRect b="0" l="0" r="0" t="0"/>
          <a:stretch/>
        </p:blipFill>
        <p:spPr>
          <a:xfrm>
            <a:off x="8700421" y="5821963"/>
            <a:ext cx="2772176" cy="567372"/>
          </a:xfrm>
          <a:prstGeom prst="rect">
            <a:avLst/>
          </a:prstGeom>
          <a:noFill/>
          <a:ln>
            <a:noFill/>
          </a:ln>
        </p:spPr>
      </p:pic>
      <p:pic>
        <p:nvPicPr>
          <p:cNvPr id="372" name="Google Shape;372;p38"/>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373" name="Google Shape;373;p3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ls">
  <p:cSld name="Cells">
    <p:bg>
      <p:bgPr>
        <a:blipFill>
          <a:blip r:embed="rId2">
            <a:alphaModFix/>
          </a:blip>
          <a:stretch>
            <a:fillRect/>
          </a:stretch>
        </a:blipFill>
      </p:bgPr>
    </p:bg>
    <p:spTree>
      <p:nvGrpSpPr>
        <p:cNvPr id="374" name="Shape 374"/>
        <p:cNvGrpSpPr/>
        <p:nvPr/>
      </p:nvGrpSpPr>
      <p:grpSpPr>
        <a:xfrm>
          <a:off x="0" y="0"/>
          <a:ext cx="0" cy="0"/>
          <a:chOff x="0" y="0"/>
          <a:chExt cx="0" cy="0"/>
        </a:xfrm>
      </p:grpSpPr>
      <p:pic>
        <p:nvPicPr>
          <p:cNvPr descr="A black background with white text and red letters&#10;&#10;Description automatically generated" id="375" name="Google Shape;375;p39"/>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376" name="Google Shape;376;p39"/>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39"/>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8" name="Google Shape;378;p39"/>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79" name="Google Shape;379;p39"/>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0" name="Google Shape;380;p39"/>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381" name="Google Shape;381;p39"/>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382" name="Google Shape;382;p3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cBio Revio ">
  <p:cSld name="PacBio Revio ">
    <p:bg>
      <p:bgPr>
        <a:blipFill>
          <a:blip r:embed="rId2">
            <a:alphaModFix/>
          </a:blip>
          <a:stretch>
            <a:fillRect/>
          </a:stretch>
        </a:blipFill>
      </p:bgPr>
    </p:bg>
    <p:spTree>
      <p:nvGrpSpPr>
        <p:cNvPr id="383" name="Shape 383"/>
        <p:cNvGrpSpPr/>
        <p:nvPr/>
      </p:nvGrpSpPr>
      <p:grpSpPr>
        <a:xfrm>
          <a:off x="0" y="0"/>
          <a:ext cx="0" cy="0"/>
          <a:chOff x="0" y="0"/>
          <a:chExt cx="0" cy="0"/>
        </a:xfrm>
      </p:grpSpPr>
      <p:pic>
        <p:nvPicPr>
          <p:cNvPr descr="A black background with white text and red letters&#10;&#10;Description automatically generated" id="384" name="Google Shape;384;p40"/>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385" name="Google Shape;385;p40"/>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40"/>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7" name="Google Shape;387;p40"/>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88" name="Google Shape;388;p40"/>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9" name="Google Shape;389;p40"/>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390" name="Google Shape;390;p40"/>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391" name="Google Shape;391;p4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oding Biodiversity - title">
  <p:cSld name="Decoding Biodiversity - title">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5"/>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E515A"/>
              </a:buClr>
              <a:buSzPts val="2400"/>
              <a:buFont typeface="Arial"/>
              <a:buNone/>
              <a:defRPr b="0" i="0" sz="2400" u="none" cap="none" strike="noStrike">
                <a:solidFill>
                  <a:srgbClr val="4E515A"/>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9" name="Google Shape;39;p5"/>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rgbClr val="4E515A"/>
              </a:buClr>
              <a:buSzPts val="1200"/>
              <a:buFont typeface="Arial"/>
              <a:buNone/>
              <a:defRPr b="1" i="0" sz="1200" u="none" cap="none" strike="noStrike">
                <a:solidFill>
                  <a:srgbClr val="4E515A"/>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rgbClr val="4E515A"/>
              </a:buClr>
              <a:buSzPts val="1200"/>
              <a:buFont typeface="Arial"/>
              <a:buNone/>
              <a:defRPr b="0" i="0" sz="1200" u="none" cap="none" strike="noStrike">
                <a:solidFill>
                  <a:srgbClr val="4E515A"/>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nvSpPr>
        <p:spPr>
          <a:xfrm>
            <a:off x="-3" y="914110"/>
            <a:ext cx="8064896" cy="3876085"/>
          </a:xfrm>
          <a:prstGeom prst="rect">
            <a:avLst/>
          </a:prstGeom>
          <a:solidFill>
            <a:srgbClr val="F1F5F6">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blue and grey text on a black background&#10;&#10;Description automatically generated" id="42" name="Google Shape;42;p5"/>
          <p:cNvPicPr preferRelativeResize="0"/>
          <p:nvPr/>
        </p:nvPicPr>
        <p:blipFill rotWithShape="1">
          <a:blip r:embed="rId3">
            <a:alphaModFix/>
          </a:blip>
          <a:srcRect b="0" l="0" r="0" t="0"/>
          <a:stretch/>
        </p:blipFill>
        <p:spPr>
          <a:xfrm>
            <a:off x="564457" y="1550448"/>
            <a:ext cx="6247379" cy="1630671"/>
          </a:xfrm>
          <a:prstGeom prst="rect">
            <a:avLst/>
          </a:prstGeom>
          <a:noFill/>
          <a:ln>
            <a:noFill/>
          </a:ln>
        </p:spPr>
      </p:pic>
      <p:sp>
        <p:nvSpPr>
          <p:cNvPr id="43" name="Google Shape;43;p5"/>
          <p:cNvSpPr txBox="1"/>
          <p:nvPr/>
        </p:nvSpPr>
        <p:spPr>
          <a:xfrm>
            <a:off x="564457" y="3541158"/>
            <a:ext cx="66537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strike="noStrike">
                <a:solidFill>
                  <a:srgbClr val="4E515A"/>
                </a:solidFill>
                <a:latin typeface="Roboto"/>
                <a:ea typeface="Roboto"/>
                <a:cs typeface="Roboto"/>
                <a:sym typeface="Roboto"/>
              </a:rPr>
              <a:t>Addressing the need for tools, expertise and capacity to translate genomes into discoveries</a:t>
            </a:r>
            <a:endParaRPr sz="1800">
              <a:solidFill>
                <a:srgbClr val="4E515A"/>
              </a:solidFill>
              <a:latin typeface="Calibri"/>
              <a:ea typeface="Calibri"/>
              <a:cs typeface="Calibri"/>
              <a:sym typeface="Calibri"/>
            </a:endParaRPr>
          </a:p>
        </p:txBody>
      </p:sp>
      <p:pic>
        <p:nvPicPr>
          <p:cNvPr descr="A black and white logo&#10;&#10;Description automatically generated" id="44" name="Google Shape;44;p5"/>
          <p:cNvPicPr preferRelativeResize="0"/>
          <p:nvPr/>
        </p:nvPicPr>
        <p:blipFill rotWithShape="1">
          <a:blip r:embed="rId4">
            <a:alphaModFix/>
          </a:blip>
          <a:srcRect b="0" l="0" r="0" t="0"/>
          <a:stretch/>
        </p:blipFill>
        <p:spPr>
          <a:xfrm>
            <a:off x="564457" y="5508318"/>
            <a:ext cx="3595071" cy="735791"/>
          </a:xfrm>
          <a:prstGeom prst="rect">
            <a:avLst/>
          </a:prstGeom>
          <a:noFill/>
          <a:ln>
            <a:noFill/>
          </a:ln>
        </p:spPr>
      </p:pic>
      <p:pic>
        <p:nvPicPr>
          <p:cNvPr id="45" name="Google Shape;45;p5"/>
          <p:cNvPicPr preferRelativeResize="0"/>
          <p:nvPr/>
        </p:nvPicPr>
        <p:blipFill rotWithShape="1">
          <a:blip r:embed="rId5">
            <a:alphaModFix/>
          </a:blip>
          <a:srcRect b="0" l="0" r="0" t="0"/>
          <a:stretch/>
        </p:blipFill>
        <p:spPr>
          <a:xfrm>
            <a:off x="8901892" y="5690504"/>
            <a:ext cx="2481227" cy="296464"/>
          </a:xfrm>
          <a:prstGeom prst="rect">
            <a:avLst/>
          </a:prstGeom>
          <a:noFill/>
          <a:ln>
            <a:noFill/>
          </a:ln>
        </p:spPr>
      </p:pic>
      <p:sp>
        <p:nvSpPr>
          <p:cNvPr id="46" name="Google Shape;46;p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mina Next Seq">
  <p:cSld name="Illumina Next Seq">
    <p:bg>
      <p:bgPr>
        <a:blipFill>
          <a:blip r:embed="rId2">
            <a:alphaModFix/>
          </a:blip>
          <a:stretch>
            <a:fillRect/>
          </a:stretch>
        </a:blipFill>
      </p:bgPr>
    </p:bg>
    <p:spTree>
      <p:nvGrpSpPr>
        <p:cNvPr id="392" name="Shape 392"/>
        <p:cNvGrpSpPr/>
        <p:nvPr/>
      </p:nvGrpSpPr>
      <p:grpSpPr>
        <a:xfrm>
          <a:off x="0" y="0"/>
          <a:ext cx="0" cy="0"/>
          <a:chOff x="0" y="0"/>
          <a:chExt cx="0" cy="0"/>
        </a:xfrm>
      </p:grpSpPr>
      <p:pic>
        <p:nvPicPr>
          <p:cNvPr descr="A black background with white text and red letters&#10;&#10;Description automatically generated" id="393" name="Google Shape;393;p41"/>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394" name="Google Shape;394;p41"/>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41"/>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6" name="Google Shape;396;p41"/>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97" name="Google Shape;397;p41"/>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8" name="Google Shape;398;p41"/>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399" name="Google Shape;399;p41"/>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400" name="Google Shape;400;p4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cBio Revio 2">
  <p:cSld name="PacBio Revio 2">
    <p:bg>
      <p:bgPr>
        <a:blipFill>
          <a:blip r:embed="rId2">
            <a:alphaModFix/>
          </a:blip>
          <a:stretch>
            <a:fillRect/>
          </a:stretch>
        </a:blipFill>
      </p:bgPr>
    </p:bg>
    <p:spTree>
      <p:nvGrpSpPr>
        <p:cNvPr id="401" name="Shape 401"/>
        <p:cNvGrpSpPr/>
        <p:nvPr/>
      </p:nvGrpSpPr>
      <p:grpSpPr>
        <a:xfrm>
          <a:off x="0" y="0"/>
          <a:ext cx="0" cy="0"/>
          <a:chOff x="0" y="0"/>
          <a:chExt cx="0" cy="0"/>
        </a:xfrm>
      </p:grpSpPr>
      <p:pic>
        <p:nvPicPr>
          <p:cNvPr descr="A black background with white text and red letters&#10;&#10;Description automatically generated" id="402" name="Google Shape;402;p42"/>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403" name="Google Shape;403;p42"/>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2"/>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5" name="Google Shape;405;p42"/>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06" name="Google Shape;406;p42"/>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7" name="Google Shape;407;p42"/>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08" name="Google Shape;408;p42"/>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409" name="Google Shape;409;p4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formative Genomics">
  <p:cSld name="Transformative Genomics">
    <p:bg>
      <p:bgPr>
        <a:blipFill>
          <a:blip r:embed="rId2">
            <a:alphaModFix/>
          </a:blip>
          <a:stretch>
            <a:fillRect/>
          </a:stretch>
        </a:blipFill>
      </p:bgPr>
    </p:bg>
    <p:spTree>
      <p:nvGrpSpPr>
        <p:cNvPr id="410" name="Shape 410"/>
        <p:cNvGrpSpPr/>
        <p:nvPr/>
      </p:nvGrpSpPr>
      <p:grpSpPr>
        <a:xfrm>
          <a:off x="0" y="0"/>
          <a:ext cx="0" cy="0"/>
          <a:chOff x="0" y="0"/>
          <a:chExt cx="0" cy="0"/>
        </a:xfrm>
      </p:grpSpPr>
      <p:pic>
        <p:nvPicPr>
          <p:cNvPr descr="A black background with white text and red letters&#10;&#10;Description automatically generated" id="411" name="Google Shape;411;p43"/>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412" name="Google Shape;412;p43"/>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3"/>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4" name="Google Shape;414;p43"/>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15" name="Google Shape;415;p43"/>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6" name="Google Shape;416;p43"/>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17" name="Google Shape;417;p43"/>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418" name="Google Shape;418;p4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arlham Biofoundry - Hamilton">
  <p:cSld name="Earlham Biofoundry - Hamilton">
    <p:bg>
      <p:bgPr>
        <a:blipFill>
          <a:blip r:embed="rId2">
            <a:alphaModFix/>
          </a:blip>
          <a:stretch>
            <a:fillRect/>
          </a:stretch>
        </a:blipFill>
      </p:bgPr>
    </p:bg>
    <p:spTree>
      <p:nvGrpSpPr>
        <p:cNvPr id="419" name="Shape 419"/>
        <p:cNvGrpSpPr/>
        <p:nvPr/>
      </p:nvGrpSpPr>
      <p:grpSpPr>
        <a:xfrm>
          <a:off x="0" y="0"/>
          <a:ext cx="0" cy="0"/>
          <a:chOff x="0" y="0"/>
          <a:chExt cx="0" cy="0"/>
        </a:xfrm>
      </p:grpSpPr>
      <p:pic>
        <p:nvPicPr>
          <p:cNvPr descr="A black background with white text and red letters&#10;&#10;Description automatically generated" id="420" name="Google Shape;420;p44"/>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421" name="Google Shape;421;p44"/>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44"/>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3" name="Google Shape;423;p44"/>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24" name="Google Shape;424;p44"/>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5" name="Google Shape;425;p44"/>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26" name="Google Shape;426;p44"/>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427" name="Google Shape;427;p4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p:cSld name="People">
    <p:bg>
      <p:bgPr>
        <a:blipFill>
          <a:blip r:embed="rId2">
            <a:alphaModFix/>
          </a:blip>
          <a:stretch>
            <a:fillRect/>
          </a:stretch>
        </a:blipFill>
      </p:bgPr>
    </p:bg>
    <p:spTree>
      <p:nvGrpSpPr>
        <p:cNvPr id="428" name="Shape 428"/>
        <p:cNvGrpSpPr/>
        <p:nvPr/>
      </p:nvGrpSpPr>
      <p:grpSpPr>
        <a:xfrm>
          <a:off x="0" y="0"/>
          <a:ext cx="0" cy="0"/>
          <a:chOff x="0" y="0"/>
          <a:chExt cx="0" cy="0"/>
        </a:xfrm>
      </p:grpSpPr>
      <p:pic>
        <p:nvPicPr>
          <p:cNvPr descr="A black background with white text and red letters&#10;&#10;Description automatically generated" id="429" name="Google Shape;429;p45"/>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430" name="Google Shape;430;p45"/>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5"/>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2" name="Google Shape;432;p45"/>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33" name="Google Shape;433;p45"/>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4" name="Google Shape;434;p45"/>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35" name="Google Shape;435;p45"/>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436" name="Google Shape;436;p4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PC">
  <p:cSld name="HPC">
    <p:bg>
      <p:bgPr>
        <a:blipFill>
          <a:blip r:embed="rId2">
            <a:alphaModFix/>
          </a:blip>
          <a:stretch>
            <a:fillRect/>
          </a:stretch>
        </a:blipFill>
      </p:bgPr>
    </p:bg>
    <p:spTree>
      <p:nvGrpSpPr>
        <p:cNvPr id="437" name="Shape 437"/>
        <p:cNvGrpSpPr/>
        <p:nvPr/>
      </p:nvGrpSpPr>
      <p:grpSpPr>
        <a:xfrm>
          <a:off x="0" y="0"/>
          <a:ext cx="0" cy="0"/>
          <a:chOff x="0" y="0"/>
          <a:chExt cx="0" cy="0"/>
        </a:xfrm>
      </p:grpSpPr>
      <p:pic>
        <p:nvPicPr>
          <p:cNvPr descr="A black background with white text and red letters&#10;&#10;Description automatically generated" id="438" name="Google Shape;438;p46"/>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439" name="Google Shape;439;p46"/>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46"/>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1" name="Google Shape;441;p46"/>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42" name="Google Shape;442;p46"/>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3" name="Google Shape;443;p46"/>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44" name="Google Shape;444;p46"/>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445" name="Google Shape;445;p4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s">
  <p:cSld name="Students">
    <p:bg>
      <p:bgPr>
        <a:blipFill>
          <a:blip r:embed="rId2">
            <a:alphaModFix/>
          </a:blip>
          <a:stretch>
            <a:fillRect/>
          </a:stretch>
        </a:blipFill>
      </p:bgPr>
    </p:bg>
    <p:spTree>
      <p:nvGrpSpPr>
        <p:cNvPr id="446" name="Shape 446"/>
        <p:cNvGrpSpPr/>
        <p:nvPr/>
      </p:nvGrpSpPr>
      <p:grpSpPr>
        <a:xfrm>
          <a:off x="0" y="0"/>
          <a:ext cx="0" cy="0"/>
          <a:chOff x="0" y="0"/>
          <a:chExt cx="0" cy="0"/>
        </a:xfrm>
      </p:grpSpPr>
      <p:pic>
        <p:nvPicPr>
          <p:cNvPr descr="A black background with white text and red letters&#10;&#10;Description automatically generated" id="447" name="Google Shape;447;p47"/>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448" name="Google Shape;448;p47"/>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47"/>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0" name="Google Shape;450;p47"/>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51" name="Google Shape;451;p47"/>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2" name="Google Shape;452;p47"/>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53" name="Google Shape;453;p47"/>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454" name="Google Shape;454;p4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vanced Training">
  <p:cSld name="Advanced Training">
    <p:bg>
      <p:bgPr>
        <a:blipFill>
          <a:blip r:embed="rId2">
            <a:alphaModFix/>
          </a:blip>
          <a:stretch>
            <a:fillRect/>
          </a:stretch>
        </a:blipFill>
      </p:bgPr>
    </p:bg>
    <p:spTree>
      <p:nvGrpSpPr>
        <p:cNvPr id="455" name="Shape 455"/>
        <p:cNvGrpSpPr/>
        <p:nvPr/>
      </p:nvGrpSpPr>
      <p:grpSpPr>
        <a:xfrm>
          <a:off x="0" y="0"/>
          <a:ext cx="0" cy="0"/>
          <a:chOff x="0" y="0"/>
          <a:chExt cx="0" cy="0"/>
        </a:xfrm>
      </p:grpSpPr>
      <p:sp>
        <p:nvSpPr>
          <p:cNvPr id="456" name="Google Shape;456;p48"/>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48"/>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8" name="Google Shape;458;p48"/>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59" name="Google Shape;459;p48"/>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0" name="Google Shape;460;p48"/>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with medium confidence" id="461" name="Google Shape;461;p48"/>
          <p:cNvPicPr preferRelativeResize="0"/>
          <p:nvPr/>
        </p:nvPicPr>
        <p:blipFill rotWithShape="1">
          <a:blip r:embed="rId3">
            <a:alphaModFix/>
          </a:blip>
          <a:srcRect b="0" l="0" r="0" t="0"/>
          <a:stretch/>
        </p:blipFill>
        <p:spPr>
          <a:xfrm>
            <a:off x="9347157" y="5336806"/>
            <a:ext cx="2125440" cy="1046906"/>
          </a:xfrm>
          <a:prstGeom prst="rect">
            <a:avLst/>
          </a:prstGeom>
          <a:noFill/>
          <a:ln>
            <a:noFill/>
          </a:ln>
        </p:spPr>
      </p:pic>
      <p:pic>
        <p:nvPicPr>
          <p:cNvPr id="462" name="Google Shape;462;p48"/>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463" name="Google Shape;463;p4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vanced Training 2">
  <p:cSld name="Advanced Training 2">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49"/>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49"/>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7" name="Google Shape;467;p49"/>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68" name="Google Shape;468;p49"/>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9" name="Google Shape;469;p49"/>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70" name="Google Shape;470;p49"/>
          <p:cNvPicPr preferRelativeResize="0"/>
          <p:nvPr/>
        </p:nvPicPr>
        <p:blipFill rotWithShape="1">
          <a:blip r:embed="rId3">
            <a:alphaModFix/>
          </a:blip>
          <a:srcRect b="0" l="0" r="0" t="0"/>
          <a:stretch/>
        </p:blipFill>
        <p:spPr>
          <a:xfrm>
            <a:off x="6960546" y="4390011"/>
            <a:ext cx="1993767" cy="238221"/>
          </a:xfrm>
          <a:prstGeom prst="rect">
            <a:avLst/>
          </a:prstGeom>
          <a:noFill/>
          <a:ln>
            <a:noFill/>
          </a:ln>
        </p:spPr>
      </p:pic>
      <p:pic>
        <p:nvPicPr>
          <p:cNvPr descr="A black background with white text and red letters&#10;&#10;Description automatically generated" id="471" name="Google Shape;471;p49"/>
          <p:cNvPicPr preferRelativeResize="0"/>
          <p:nvPr/>
        </p:nvPicPr>
        <p:blipFill rotWithShape="1">
          <a:blip r:embed="rId4">
            <a:alphaModFix/>
          </a:blip>
          <a:srcRect b="0" l="0" r="0" t="0"/>
          <a:stretch/>
        </p:blipFill>
        <p:spPr>
          <a:xfrm>
            <a:off x="8793133" y="4558526"/>
            <a:ext cx="3398867" cy="2404668"/>
          </a:xfrm>
          <a:prstGeom prst="rect">
            <a:avLst/>
          </a:prstGeom>
          <a:noFill/>
          <a:ln>
            <a:noFill/>
          </a:ln>
        </p:spPr>
      </p:pic>
      <p:sp>
        <p:nvSpPr>
          <p:cNvPr id="472" name="Google Shape;472;p4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Slide - Design 4">
  <p:cSld name="Quotation Slide - Design 4">
    <p:bg>
      <p:bgPr>
        <a:solidFill>
          <a:srgbClr val="2ECECE"/>
        </a:solidFill>
      </p:bgPr>
    </p:bg>
    <p:spTree>
      <p:nvGrpSpPr>
        <p:cNvPr id="473" name="Shape 473"/>
        <p:cNvGrpSpPr/>
        <p:nvPr/>
      </p:nvGrpSpPr>
      <p:grpSpPr>
        <a:xfrm>
          <a:off x="0" y="0"/>
          <a:ext cx="0" cy="0"/>
          <a:chOff x="0" y="0"/>
          <a:chExt cx="0" cy="0"/>
        </a:xfrm>
      </p:grpSpPr>
      <p:sp>
        <p:nvSpPr>
          <p:cNvPr id="474" name="Google Shape;474;p50"/>
          <p:cNvSpPr/>
          <p:nvPr/>
        </p:nvSpPr>
        <p:spPr>
          <a:xfrm>
            <a:off x="5021620" y="4326710"/>
            <a:ext cx="2221909" cy="571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50"/>
          <p:cNvSpPr txBox="1"/>
          <p:nvPr>
            <p:ph idx="1" type="body"/>
          </p:nvPr>
        </p:nvSpPr>
        <p:spPr>
          <a:xfrm>
            <a:off x="1871135" y="1556792"/>
            <a:ext cx="8449733" cy="2592288"/>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108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76" name="Google Shape;476;p50"/>
          <p:cNvPicPr preferRelativeResize="0"/>
          <p:nvPr/>
        </p:nvPicPr>
        <p:blipFill rotWithShape="1">
          <a:blip r:embed="rId2">
            <a:alphaModFix/>
          </a:blip>
          <a:srcRect b="0" l="0" r="0" t="0"/>
          <a:stretch/>
        </p:blipFill>
        <p:spPr>
          <a:xfrm>
            <a:off x="9276751" y="5993856"/>
            <a:ext cx="2088232" cy="394273"/>
          </a:xfrm>
          <a:prstGeom prst="rect">
            <a:avLst/>
          </a:prstGeom>
          <a:noFill/>
          <a:ln>
            <a:noFill/>
          </a:ln>
        </p:spPr>
      </p:pic>
      <p:sp>
        <p:nvSpPr>
          <p:cNvPr id="477" name="Google Shape;477;p5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oding Biodiversity - intro">
  <p:cSld name="Decoding Biodiversity - intro">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6"/>
          <p:cNvSpPr/>
          <p:nvPr/>
        </p:nvSpPr>
        <p:spPr>
          <a:xfrm>
            <a:off x="-3" y="914110"/>
            <a:ext cx="8064896" cy="3876085"/>
          </a:xfrm>
          <a:prstGeom prst="rect">
            <a:avLst/>
          </a:prstGeom>
          <a:solidFill>
            <a:srgbClr val="F1F5F6">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 name="Google Shape;49;p6"/>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E515A"/>
              </a:buClr>
              <a:buSzPts val="2400"/>
              <a:buFont typeface="Arial"/>
              <a:buNone/>
              <a:defRPr b="0" i="0" sz="2400" u="none" cap="none" strike="noStrike">
                <a:solidFill>
                  <a:srgbClr val="4E515A"/>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50" name="Google Shape;50;p6"/>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rgbClr val="4E515A"/>
              </a:buClr>
              <a:buSzPts val="1200"/>
              <a:buFont typeface="Arial"/>
              <a:buNone/>
              <a:defRPr b="1" i="0" sz="1200" u="none" cap="none" strike="noStrike">
                <a:solidFill>
                  <a:srgbClr val="4E515A"/>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6"/>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rgbClr val="4E515A"/>
              </a:buClr>
              <a:buSzPts val="1200"/>
              <a:buFont typeface="Arial"/>
              <a:buNone/>
              <a:defRPr b="0" i="0" sz="1200" u="none" cap="none" strike="noStrike">
                <a:solidFill>
                  <a:srgbClr val="4E515A"/>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A blue and grey text on a black background&#10;&#10;Description automatically generated" id="52" name="Google Shape;52;p6"/>
          <p:cNvPicPr preferRelativeResize="0"/>
          <p:nvPr/>
        </p:nvPicPr>
        <p:blipFill rotWithShape="1">
          <a:blip r:embed="rId3">
            <a:alphaModFix/>
          </a:blip>
          <a:srcRect b="0" l="0" r="0" t="0"/>
          <a:stretch/>
        </p:blipFill>
        <p:spPr>
          <a:xfrm>
            <a:off x="4679666" y="3767435"/>
            <a:ext cx="3022079" cy="788813"/>
          </a:xfrm>
          <a:prstGeom prst="rect">
            <a:avLst/>
          </a:prstGeom>
          <a:noFill/>
          <a:ln>
            <a:noFill/>
          </a:ln>
        </p:spPr>
      </p:pic>
      <p:pic>
        <p:nvPicPr>
          <p:cNvPr descr="A black and white logo&#10;&#10;Description automatically generated" id="53" name="Google Shape;53;p6"/>
          <p:cNvPicPr preferRelativeResize="0"/>
          <p:nvPr/>
        </p:nvPicPr>
        <p:blipFill rotWithShape="1">
          <a:blip r:embed="rId4">
            <a:alphaModFix/>
          </a:blip>
          <a:srcRect b="0" l="0" r="0" t="0"/>
          <a:stretch/>
        </p:blipFill>
        <p:spPr>
          <a:xfrm>
            <a:off x="564457" y="5470840"/>
            <a:ext cx="3595071" cy="735791"/>
          </a:xfrm>
          <a:prstGeom prst="rect">
            <a:avLst/>
          </a:prstGeom>
          <a:noFill/>
          <a:ln>
            <a:noFill/>
          </a:ln>
        </p:spPr>
      </p:pic>
      <p:pic>
        <p:nvPicPr>
          <p:cNvPr id="54" name="Google Shape;54;p6"/>
          <p:cNvPicPr preferRelativeResize="0"/>
          <p:nvPr/>
        </p:nvPicPr>
        <p:blipFill rotWithShape="1">
          <a:blip r:embed="rId5">
            <a:alphaModFix/>
          </a:blip>
          <a:srcRect b="0" l="0" r="0" t="0"/>
          <a:stretch/>
        </p:blipFill>
        <p:spPr>
          <a:xfrm>
            <a:off x="8901892" y="5690504"/>
            <a:ext cx="2481227" cy="296464"/>
          </a:xfrm>
          <a:prstGeom prst="rect">
            <a:avLst/>
          </a:prstGeom>
          <a:noFill/>
          <a:ln>
            <a:noFill/>
          </a:ln>
        </p:spPr>
      </p:pic>
      <p:sp>
        <p:nvSpPr>
          <p:cNvPr id="55" name="Google Shape;55;p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rgbClr val="4E515A"/>
                </a:solidFill>
                <a:latin typeface="Roboto"/>
                <a:ea typeface="Roboto"/>
                <a:cs typeface="Roboto"/>
                <a:sym typeface="Roboto"/>
              </a:defRPr>
            </a:lvl1pPr>
            <a:lvl2pPr lvl="1">
              <a:buNone/>
              <a:defRPr>
                <a:solidFill>
                  <a:srgbClr val="4E515A"/>
                </a:solidFill>
                <a:latin typeface="Roboto"/>
                <a:ea typeface="Roboto"/>
                <a:cs typeface="Roboto"/>
                <a:sym typeface="Roboto"/>
              </a:defRPr>
            </a:lvl2pPr>
            <a:lvl3pPr lvl="2">
              <a:buNone/>
              <a:defRPr>
                <a:solidFill>
                  <a:srgbClr val="4E515A"/>
                </a:solidFill>
                <a:latin typeface="Roboto"/>
                <a:ea typeface="Roboto"/>
                <a:cs typeface="Roboto"/>
                <a:sym typeface="Roboto"/>
              </a:defRPr>
            </a:lvl3pPr>
            <a:lvl4pPr lvl="3">
              <a:buNone/>
              <a:defRPr>
                <a:solidFill>
                  <a:srgbClr val="4E515A"/>
                </a:solidFill>
                <a:latin typeface="Roboto"/>
                <a:ea typeface="Roboto"/>
                <a:cs typeface="Roboto"/>
                <a:sym typeface="Roboto"/>
              </a:defRPr>
            </a:lvl4pPr>
            <a:lvl5pPr lvl="4">
              <a:buNone/>
              <a:defRPr>
                <a:solidFill>
                  <a:srgbClr val="4E515A"/>
                </a:solidFill>
                <a:latin typeface="Roboto"/>
                <a:ea typeface="Roboto"/>
                <a:cs typeface="Roboto"/>
                <a:sym typeface="Roboto"/>
              </a:defRPr>
            </a:lvl5pPr>
            <a:lvl6pPr lvl="5">
              <a:buNone/>
              <a:defRPr>
                <a:solidFill>
                  <a:srgbClr val="4E515A"/>
                </a:solidFill>
                <a:latin typeface="Roboto"/>
                <a:ea typeface="Roboto"/>
                <a:cs typeface="Roboto"/>
                <a:sym typeface="Roboto"/>
              </a:defRPr>
            </a:lvl6pPr>
            <a:lvl7pPr lvl="6">
              <a:buNone/>
              <a:defRPr>
                <a:solidFill>
                  <a:srgbClr val="4E515A"/>
                </a:solidFill>
                <a:latin typeface="Roboto"/>
                <a:ea typeface="Roboto"/>
                <a:cs typeface="Roboto"/>
                <a:sym typeface="Roboto"/>
              </a:defRPr>
            </a:lvl7pPr>
            <a:lvl8pPr lvl="7">
              <a:buNone/>
              <a:defRPr>
                <a:solidFill>
                  <a:srgbClr val="4E515A"/>
                </a:solidFill>
                <a:latin typeface="Roboto"/>
                <a:ea typeface="Roboto"/>
                <a:cs typeface="Roboto"/>
                <a:sym typeface="Roboto"/>
              </a:defRPr>
            </a:lvl8pPr>
            <a:lvl9pPr lvl="8">
              <a:buNone/>
              <a:defRPr>
                <a:solidFill>
                  <a:srgbClr val="4E515A"/>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use Holding Slide - Design 1">
  <p:cSld name="Pause Holding Slide - Design 1">
    <p:bg>
      <p:bgPr>
        <a:solidFill>
          <a:srgbClr val="C61F16"/>
        </a:solidFill>
      </p:bgPr>
    </p:bg>
    <p:spTree>
      <p:nvGrpSpPr>
        <p:cNvPr id="478" name="Shape 478"/>
        <p:cNvGrpSpPr/>
        <p:nvPr/>
      </p:nvGrpSpPr>
      <p:grpSpPr>
        <a:xfrm>
          <a:off x="0" y="0"/>
          <a:ext cx="0" cy="0"/>
          <a:chOff x="0" y="0"/>
          <a:chExt cx="0" cy="0"/>
        </a:xfrm>
      </p:grpSpPr>
      <p:pic>
        <p:nvPicPr>
          <p:cNvPr descr="Text&#10;&#10;Description automatically generated" id="479" name="Google Shape;479;p51"/>
          <p:cNvPicPr preferRelativeResize="0"/>
          <p:nvPr/>
        </p:nvPicPr>
        <p:blipFill rotWithShape="1">
          <a:blip r:embed="rId2">
            <a:alphaModFix/>
          </a:blip>
          <a:srcRect b="0" l="0" r="0" t="0"/>
          <a:stretch/>
        </p:blipFill>
        <p:spPr>
          <a:xfrm>
            <a:off x="4322531" y="2606730"/>
            <a:ext cx="3546939" cy="2128163"/>
          </a:xfrm>
          <a:prstGeom prst="rect">
            <a:avLst/>
          </a:prstGeom>
          <a:noFill/>
          <a:ln>
            <a:noFill/>
          </a:ln>
        </p:spPr>
      </p:pic>
      <p:sp>
        <p:nvSpPr>
          <p:cNvPr id="480" name="Google Shape;480;p5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use Holding Slide - Design 2">
  <p:cSld name="Pause Holding Slide - Design 2">
    <p:bg>
      <p:bgPr>
        <a:solidFill>
          <a:srgbClr val="4E515A"/>
        </a:solidFill>
      </p:bgPr>
    </p:bg>
    <p:spTree>
      <p:nvGrpSpPr>
        <p:cNvPr id="481" name="Shape 481"/>
        <p:cNvGrpSpPr/>
        <p:nvPr/>
      </p:nvGrpSpPr>
      <p:grpSpPr>
        <a:xfrm>
          <a:off x="0" y="0"/>
          <a:ext cx="0" cy="0"/>
          <a:chOff x="0" y="0"/>
          <a:chExt cx="0" cy="0"/>
        </a:xfrm>
      </p:grpSpPr>
      <p:pic>
        <p:nvPicPr>
          <p:cNvPr descr="Text&#10;&#10;Description automatically generated" id="482" name="Google Shape;482;p52"/>
          <p:cNvPicPr preferRelativeResize="0"/>
          <p:nvPr/>
        </p:nvPicPr>
        <p:blipFill rotWithShape="1">
          <a:blip r:embed="rId2">
            <a:alphaModFix/>
          </a:blip>
          <a:srcRect b="0" l="0" r="0" t="0"/>
          <a:stretch/>
        </p:blipFill>
        <p:spPr>
          <a:xfrm>
            <a:off x="4322531" y="2606730"/>
            <a:ext cx="3546939" cy="2128163"/>
          </a:xfrm>
          <a:prstGeom prst="rect">
            <a:avLst/>
          </a:prstGeom>
          <a:noFill/>
          <a:ln>
            <a:noFill/>
          </a:ln>
        </p:spPr>
      </p:pic>
      <p:sp>
        <p:nvSpPr>
          <p:cNvPr id="483" name="Google Shape;483;p5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lular Genomics - title">
  <p:cSld name="Cellular Genomics - titl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7"/>
          <p:cNvSpPr/>
          <p:nvPr/>
        </p:nvSpPr>
        <p:spPr>
          <a:xfrm>
            <a:off x="-3" y="914110"/>
            <a:ext cx="8064896" cy="3876085"/>
          </a:xfrm>
          <a:prstGeom prst="rect">
            <a:avLst/>
          </a:prstGeom>
          <a:solidFill>
            <a:srgbClr val="F1F5F6">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up of a cell phone&#10;&#10;Description automatically generated" id="58" name="Google Shape;58;p7"/>
          <p:cNvPicPr preferRelativeResize="0"/>
          <p:nvPr/>
        </p:nvPicPr>
        <p:blipFill rotWithShape="1">
          <a:blip r:embed="rId3">
            <a:alphaModFix/>
          </a:blip>
          <a:srcRect b="0" l="0" r="0" t="0"/>
          <a:stretch/>
        </p:blipFill>
        <p:spPr>
          <a:xfrm>
            <a:off x="397677" y="1315428"/>
            <a:ext cx="6247379" cy="1942294"/>
          </a:xfrm>
          <a:prstGeom prst="rect">
            <a:avLst/>
          </a:prstGeom>
          <a:noFill/>
          <a:ln>
            <a:noFill/>
          </a:ln>
        </p:spPr>
      </p:pic>
      <p:sp>
        <p:nvSpPr>
          <p:cNvPr id="59" name="Google Shape;59;p7"/>
          <p:cNvSpPr txBox="1"/>
          <p:nvPr/>
        </p:nvSpPr>
        <p:spPr>
          <a:xfrm>
            <a:off x="620886" y="3502749"/>
            <a:ext cx="543149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strike="noStrike">
                <a:solidFill>
                  <a:srgbClr val="4E515A"/>
                </a:solidFill>
                <a:latin typeface="Roboto"/>
                <a:ea typeface="Roboto"/>
                <a:cs typeface="Roboto"/>
                <a:sym typeface="Roboto"/>
              </a:rPr>
              <a:t>Bringing single-cell omics to healthy and non-model systems to understand the rules of life</a:t>
            </a:r>
            <a:endParaRPr sz="1800">
              <a:solidFill>
                <a:srgbClr val="4E515A"/>
              </a:solidFill>
              <a:latin typeface="Calibri"/>
              <a:ea typeface="Calibri"/>
              <a:cs typeface="Calibri"/>
              <a:sym typeface="Calibri"/>
            </a:endParaRPr>
          </a:p>
        </p:txBody>
      </p:sp>
      <p:pic>
        <p:nvPicPr>
          <p:cNvPr descr="A black and white logo&#10;&#10;Description automatically generated" id="60" name="Google Shape;60;p7"/>
          <p:cNvPicPr preferRelativeResize="0"/>
          <p:nvPr/>
        </p:nvPicPr>
        <p:blipFill rotWithShape="1">
          <a:blip r:embed="rId4">
            <a:alphaModFix/>
          </a:blip>
          <a:srcRect b="0" l="0" r="0" t="0"/>
          <a:stretch/>
        </p:blipFill>
        <p:spPr>
          <a:xfrm>
            <a:off x="564457" y="5529105"/>
            <a:ext cx="3595071" cy="735791"/>
          </a:xfrm>
          <a:prstGeom prst="rect">
            <a:avLst/>
          </a:prstGeom>
          <a:noFill/>
          <a:ln>
            <a:noFill/>
          </a:ln>
        </p:spPr>
      </p:pic>
      <p:pic>
        <p:nvPicPr>
          <p:cNvPr id="61" name="Google Shape;61;p7"/>
          <p:cNvPicPr preferRelativeResize="0"/>
          <p:nvPr/>
        </p:nvPicPr>
        <p:blipFill rotWithShape="1">
          <a:blip r:embed="rId5">
            <a:alphaModFix/>
          </a:blip>
          <a:srcRect b="0" l="0" r="0" t="0"/>
          <a:stretch/>
        </p:blipFill>
        <p:spPr>
          <a:xfrm>
            <a:off x="8901892" y="5690504"/>
            <a:ext cx="2481227" cy="296464"/>
          </a:xfrm>
          <a:prstGeom prst="rect">
            <a:avLst/>
          </a:prstGeom>
          <a:noFill/>
          <a:ln>
            <a:noFill/>
          </a:ln>
        </p:spPr>
      </p:pic>
      <p:sp>
        <p:nvSpPr>
          <p:cNvPr id="62" name="Google Shape;62;p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lular Genomics - intro">
  <p:cSld name="Cellular Genomics - intro">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8"/>
          <p:cNvSpPr/>
          <p:nvPr/>
        </p:nvSpPr>
        <p:spPr>
          <a:xfrm>
            <a:off x="-3" y="914110"/>
            <a:ext cx="8064896" cy="3876085"/>
          </a:xfrm>
          <a:prstGeom prst="rect">
            <a:avLst/>
          </a:prstGeom>
          <a:solidFill>
            <a:srgbClr val="F1F5F6">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black and white logo&#10;&#10;Description automatically generated" id="65" name="Google Shape;65;p8"/>
          <p:cNvPicPr preferRelativeResize="0"/>
          <p:nvPr/>
        </p:nvPicPr>
        <p:blipFill rotWithShape="1">
          <a:blip r:embed="rId3">
            <a:alphaModFix/>
          </a:blip>
          <a:srcRect b="0" l="0" r="0" t="0"/>
          <a:stretch/>
        </p:blipFill>
        <p:spPr>
          <a:xfrm>
            <a:off x="564457" y="5529105"/>
            <a:ext cx="3595071" cy="735791"/>
          </a:xfrm>
          <a:prstGeom prst="rect">
            <a:avLst/>
          </a:prstGeom>
          <a:noFill/>
          <a:ln>
            <a:noFill/>
          </a:ln>
        </p:spPr>
      </p:pic>
      <p:pic>
        <p:nvPicPr>
          <p:cNvPr id="66" name="Google Shape;66;p8"/>
          <p:cNvPicPr preferRelativeResize="0"/>
          <p:nvPr/>
        </p:nvPicPr>
        <p:blipFill rotWithShape="1">
          <a:blip r:embed="rId4">
            <a:alphaModFix/>
          </a:blip>
          <a:srcRect b="0" l="0" r="0" t="0"/>
          <a:stretch/>
        </p:blipFill>
        <p:spPr>
          <a:xfrm>
            <a:off x="8901892" y="5690504"/>
            <a:ext cx="2481227" cy="296464"/>
          </a:xfrm>
          <a:prstGeom prst="rect">
            <a:avLst/>
          </a:prstGeom>
          <a:noFill/>
          <a:ln>
            <a:noFill/>
          </a:ln>
        </p:spPr>
      </p:pic>
      <p:pic>
        <p:nvPicPr>
          <p:cNvPr descr="A close-up of a cell phone&#10;&#10;Description automatically generated" id="67" name="Google Shape;67;p8"/>
          <p:cNvPicPr preferRelativeResize="0"/>
          <p:nvPr/>
        </p:nvPicPr>
        <p:blipFill rotWithShape="1">
          <a:blip r:embed="rId5">
            <a:alphaModFix/>
          </a:blip>
          <a:srcRect b="0" l="0" r="0" t="0"/>
          <a:stretch/>
        </p:blipFill>
        <p:spPr>
          <a:xfrm>
            <a:off x="4983789" y="3665067"/>
            <a:ext cx="2812219" cy="874312"/>
          </a:xfrm>
          <a:prstGeom prst="rect">
            <a:avLst/>
          </a:prstGeom>
          <a:noFill/>
          <a:ln>
            <a:noFill/>
          </a:ln>
        </p:spPr>
      </p:pic>
      <p:sp>
        <p:nvSpPr>
          <p:cNvPr id="68" name="Google Shape;68;p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lapia">
  <p:cSld name="Tilapia">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9"/>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9"/>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9"/>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73" name="Google Shape;73;p9"/>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4" name="Google Shape;74;p9"/>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ext&#10;&#10;Description automatically generated" id="75" name="Google Shape;75;p9"/>
          <p:cNvPicPr preferRelativeResize="0"/>
          <p:nvPr/>
        </p:nvPicPr>
        <p:blipFill rotWithShape="1">
          <a:blip r:embed="rId3">
            <a:alphaModFix/>
          </a:blip>
          <a:srcRect b="0" l="0" r="0" t="0"/>
          <a:stretch/>
        </p:blipFill>
        <p:spPr>
          <a:xfrm>
            <a:off x="9422612" y="5372472"/>
            <a:ext cx="2046891" cy="1228134"/>
          </a:xfrm>
          <a:prstGeom prst="rect">
            <a:avLst/>
          </a:prstGeom>
          <a:noFill/>
          <a:ln>
            <a:noFill/>
          </a:ln>
        </p:spPr>
      </p:pic>
      <p:pic>
        <p:nvPicPr>
          <p:cNvPr id="76" name="Google Shape;76;p9"/>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77" name="Google Shape;77;p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eat">
  <p:cSld name="Wheat">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descr="A black background with white text and red letters&#10;&#10;Description automatically generated" id="79" name="Google Shape;79;p10"/>
          <p:cNvPicPr preferRelativeResize="0"/>
          <p:nvPr/>
        </p:nvPicPr>
        <p:blipFill rotWithShape="1">
          <a:blip r:embed="rId3">
            <a:alphaModFix/>
          </a:blip>
          <a:srcRect b="0" l="0" r="0" t="0"/>
          <a:stretch/>
        </p:blipFill>
        <p:spPr>
          <a:xfrm>
            <a:off x="8793133" y="4558526"/>
            <a:ext cx="3398867" cy="2404668"/>
          </a:xfrm>
          <a:prstGeom prst="rect">
            <a:avLst/>
          </a:prstGeom>
          <a:noFill/>
          <a:ln>
            <a:noFill/>
          </a:ln>
        </p:spPr>
      </p:pic>
      <p:sp>
        <p:nvSpPr>
          <p:cNvPr id="80" name="Google Shape;80;p10"/>
          <p:cNvSpPr/>
          <p:nvPr/>
        </p:nvSpPr>
        <p:spPr>
          <a:xfrm>
            <a:off x="-1" y="914111"/>
            <a:ext cx="9263921" cy="3876085"/>
          </a:xfrm>
          <a:prstGeom prst="rect">
            <a:avLst/>
          </a:prstGeom>
          <a:solidFill>
            <a:srgbClr val="C0000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0"/>
          <p:cNvSpPr txBox="1"/>
          <p:nvPr>
            <p:ph type="ctrTitle"/>
          </p:nvPr>
        </p:nvSpPr>
        <p:spPr>
          <a:xfrm>
            <a:off x="719403" y="1268315"/>
            <a:ext cx="8064896" cy="12961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0"/>
          <p:cNvSpPr txBox="1"/>
          <p:nvPr>
            <p:ph idx="1" type="subTitle"/>
          </p:nvPr>
        </p:nvSpPr>
        <p:spPr>
          <a:xfrm>
            <a:off x="719404" y="2636467"/>
            <a:ext cx="5664629" cy="864096"/>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Arial"/>
              <a:buNone/>
              <a:defRPr b="0" i="0" sz="2400" u="none" cap="none" strike="noStrike">
                <a:solidFill>
                  <a:schemeClr val="lt1"/>
                </a:solidFill>
                <a:latin typeface="Roboto"/>
                <a:ea typeface="Roboto"/>
                <a:cs typeface="Roboto"/>
                <a:sym typeface="Roboto"/>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83" name="Google Shape;83;p10"/>
          <p:cNvSpPr txBox="1"/>
          <p:nvPr>
            <p:ph idx="2" type="body"/>
          </p:nvPr>
        </p:nvSpPr>
        <p:spPr>
          <a:xfrm>
            <a:off x="719404" y="3788598"/>
            <a:ext cx="5664629" cy="360485"/>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1"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 name="Google Shape;84;p10"/>
          <p:cNvSpPr txBox="1"/>
          <p:nvPr>
            <p:ph idx="3" type="body"/>
          </p:nvPr>
        </p:nvSpPr>
        <p:spPr>
          <a:xfrm>
            <a:off x="719404" y="4149080"/>
            <a:ext cx="5664629" cy="3600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85" name="Google Shape;85;p10"/>
          <p:cNvPicPr preferRelativeResize="0"/>
          <p:nvPr/>
        </p:nvPicPr>
        <p:blipFill rotWithShape="1">
          <a:blip r:embed="rId4">
            <a:alphaModFix/>
          </a:blip>
          <a:srcRect b="0" l="0" r="0" t="0"/>
          <a:stretch/>
        </p:blipFill>
        <p:spPr>
          <a:xfrm>
            <a:off x="6960546" y="4390011"/>
            <a:ext cx="1993767" cy="238221"/>
          </a:xfrm>
          <a:prstGeom prst="rect">
            <a:avLst/>
          </a:prstGeom>
          <a:noFill/>
          <a:ln>
            <a:noFill/>
          </a:ln>
        </p:spPr>
      </p:pic>
      <p:sp>
        <p:nvSpPr>
          <p:cNvPr id="86" name="Google Shape;86;p1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5.png"/><Relationship Id="rId4" Type="http://schemas.openxmlformats.org/officeDocument/2006/relationships/image" Target="../media/image167.png"/><Relationship Id="rId5" Type="http://schemas.openxmlformats.org/officeDocument/2006/relationships/image" Target="../media/image160.png"/><Relationship Id="rId6" Type="http://schemas.openxmlformats.org/officeDocument/2006/relationships/image" Target="../media/image1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4.png"/><Relationship Id="rId4" Type="http://schemas.openxmlformats.org/officeDocument/2006/relationships/image" Target="../media/image1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5.png"/><Relationship Id="rId4" Type="http://schemas.openxmlformats.org/officeDocument/2006/relationships/image" Target="../media/image1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6.png"/><Relationship Id="rId4" Type="http://schemas.openxmlformats.org/officeDocument/2006/relationships/image" Target="../media/image1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6.png"/><Relationship Id="rId4" Type="http://schemas.openxmlformats.org/officeDocument/2006/relationships/image" Target="../media/image188.png"/><Relationship Id="rId5" Type="http://schemas.openxmlformats.org/officeDocument/2006/relationships/image" Target="../media/image1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9.png"/><Relationship Id="rId4" Type="http://schemas.openxmlformats.org/officeDocument/2006/relationships/image" Target="../media/image1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0.png"/><Relationship Id="rId6" Type="http://schemas.openxmlformats.org/officeDocument/2006/relationships/image" Target="../media/image1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6.gif"/><Relationship Id="rId4" Type="http://schemas.openxmlformats.org/officeDocument/2006/relationships/hyperlink" Target="https://copo-project.org/copo" TargetMode="External"/><Relationship Id="rId5" Type="http://schemas.openxmlformats.org/officeDocument/2006/relationships/image" Target="../media/image17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89.png"/><Relationship Id="rId4" Type="http://schemas.openxmlformats.org/officeDocument/2006/relationships/image" Target="../media/image171.png"/><Relationship Id="rId5" Type="http://schemas.openxmlformats.org/officeDocument/2006/relationships/image" Target="../media/image177.png"/><Relationship Id="rId6" Type="http://schemas.openxmlformats.org/officeDocument/2006/relationships/image" Target="../media/image180.png"/><Relationship Id="rId7" Type="http://schemas.openxmlformats.org/officeDocument/2006/relationships/image" Target="../media/image182.png"/><Relationship Id="rId8" Type="http://schemas.openxmlformats.org/officeDocument/2006/relationships/image" Target="../media/image1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42.png"/><Relationship Id="rId4" Type="http://schemas.openxmlformats.org/officeDocument/2006/relationships/image" Target="../media/image140.png"/><Relationship Id="rId5" Type="http://schemas.openxmlformats.org/officeDocument/2006/relationships/image" Target="../media/image145.png"/><Relationship Id="rId6" Type="http://schemas.openxmlformats.org/officeDocument/2006/relationships/image" Target="../media/image143.png"/><Relationship Id="rId7" Type="http://schemas.openxmlformats.org/officeDocument/2006/relationships/image" Target="../media/image154.png"/><Relationship Id="rId8" Type="http://schemas.openxmlformats.org/officeDocument/2006/relationships/image" Target="../media/image1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44.jpg"/><Relationship Id="rId4" Type="http://schemas.openxmlformats.org/officeDocument/2006/relationships/image" Target="../media/image14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1.png"/><Relationship Id="rId4" Type="http://schemas.openxmlformats.org/officeDocument/2006/relationships/image" Target="../media/image1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2.png"/><Relationship Id="rId4" Type="http://schemas.openxmlformats.org/officeDocument/2006/relationships/image" Target="../media/image162.png"/><Relationship Id="rId5" Type="http://schemas.openxmlformats.org/officeDocument/2006/relationships/image" Target="../media/image153.png"/><Relationship Id="rId6" Type="http://schemas.openxmlformats.org/officeDocument/2006/relationships/image" Target="../media/image1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3"/>
          <p:cNvSpPr txBox="1"/>
          <p:nvPr>
            <p:ph type="ctrTitle"/>
          </p:nvPr>
        </p:nvSpPr>
        <p:spPr>
          <a:xfrm>
            <a:off x="719400" y="1268325"/>
            <a:ext cx="7454400" cy="182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600"/>
              <a:buFont typeface="Arial"/>
              <a:buNone/>
            </a:pPr>
            <a:r>
              <a:rPr lang="en-GB"/>
              <a:t>Advancing Biodiversity Research: The Evolution of Collaborative OPen Omics (COPO) Project</a:t>
            </a:r>
            <a:endParaRPr/>
          </a:p>
        </p:txBody>
      </p:sp>
      <p:sp>
        <p:nvSpPr>
          <p:cNvPr id="489" name="Google Shape;489;p53"/>
          <p:cNvSpPr txBox="1"/>
          <p:nvPr>
            <p:ph idx="2" type="body"/>
          </p:nvPr>
        </p:nvSpPr>
        <p:spPr>
          <a:xfrm>
            <a:off x="719404" y="3788598"/>
            <a:ext cx="5664600" cy="36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200"/>
              <a:buNone/>
            </a:pPr>
            <a:r>
              <a:rPr lang="en-GB"/>
              <a:t>AALIYAH PROVIDENCE, </a:t>
            </a:r>
            <a:r>
              <a:rPr lang="en-GB" sz="1100">
                <a:latin typeface="Arial"/>
                <a:ea typeface="Arial"/>
                <a:cs typeface="Arial"/>
                <a:sym typeface="Arial"/>
              </a:rPr>
              <a:t>PAPATHEODOROU GROUP</a:t>
            </a:r>
            <a:endParaRPr/>
          </a:p>
        </p:txBody>
      </p:sp>
      <p:sp>
        <p:nvSpPr>
          <p:cNvPr id="490" name="Google Shape;490;p53"/>
          <p:cNvSpPr txBox="1"/>
          <p:nvPr>
            <p:ph idx="3" type="body"/>
          </p:nvPr>
        </p:nvSpPr>
        <p:spPr>
          <a:xfrm>
            <a:off x="719404" y="4149080"/>
            <a:ext cx="5664600" cy="36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200"/>
              <a:buNone/>
            </a:pPr>
            <a:r>
              <a:rPr lang="en-GB"/>
              <a:t>Junior Software Developer (COPO)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2"/>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Brokering different types of data</a:t>
            </a:r>
            <a:endParaRPr/>
          </a:p>
        </p:txBody>
      </p:sp>
      <p:sp>
        <p:nvSpPr>
          <p:cNvPr id="625" name="Google Shape;625;p62"/>
          <p:cNvSpPr txBox="1"/>
          <p:nvPr>
            <p:ph idx="2" type="body"/>
          </p:nvPr>
        </p:nvSpPr>
        <p:spPr>
          <a:xfrm>
            <a:off x="527383" y="942256"/>
            <a:ext cx="11137200" cy="108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GB"/>
              <a:t>Samples submission and validation process</a:t>
            </a:r>
            <a:endParaRPr/>
          </a:p>
        </p:txBody>
      </p:sp>
      <p:sp>
        <p:nvSpPr>
          <p:cNvPr id="626" name="Google Shape;626;p62"/>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10</a:t>
            </a:r>
            <a:endParaRPr b="0" i="0" sz="1800" u="none" cap="none" strike="noStrike">
              <a:solidFill>
                <a:schemeClr val="lt1"/>
              </a:solidFill>
              <a:latin typeface="Calibri"/>
              <a:ea typeface="Calibri"/>
              <a:cs typeface="Calibri"/>
              <a:sym typeface="Calibri"/>
            </a:endParaRPr>
          </a:p>
        </p:txBody>
      </p:sp>
      <p:sp>
        <p:nvSpPr>
          <p:cNvPr id="627" name="Google Shape;627;p62"/>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pic>
        <p:nvPicPr>
          <p:cNvPr id="628" name="Google Shape;628;p62"/>
          <p:cNvPicPr preferRelativeResize="0"/>
          <p:nvPr/>
        </p:nvPicPr>
        <p:blipFill>
          <a:blip r:embed="rId3">
            <a:alphaModFix/>
          </a:blip>
          <a:stretch>
            <a:fillRect/>
          </a:stretch>
        </p:blipFill>
        <p:spPr>
          <a:xfrm>
            <a:off x="152375" y="1778000"/>
            <a:ext cx="11887200" cy="4225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3"/>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Brokering different types of data</a:t>
            </a:r>
            <a:endParaRPr/>
          </a:p>
        </p:txBody>
      </p:sp>
      <p:sp>
        <p:nvSpPr>
          <p:cNvPr id="634" name="Google Shape;634;p63"/>
          <p:cNvSpPr txBox="1"/>
          <p:nvPr>
            <p:ph idx="2" type="body"/>
          </p:nvPr>
        </p:nvSpPr>
        <p:spPr>
          <a:xfrm>
            <a:off x="527383" y="942256"/>
            <a:ext cx="11137200" cy="108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GB"/>
              <a:t>Samples</a:t>
            </a:r>
            <a:endParaRPr/>
          </a:p>
        </p:txBody>
      </p:sp>
      <p:sp>
        <p:nvSpPr>
          <p:cNvPr id="635" name="Google Shape;635;p63"/>
          <p:cNvSpPr/>
          <p:nvPr/>
        </p:nvSpPr>
        <p:spPr>
          <a:xfrm>
            <a:off x="-16775" y="1710300"/>
            <a:ext cx="6606600" cy="40290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6" name="Google Shape;636;p63"/>
          <p:cNvSpPr txBox="1"/>
          <p:nvPr>
            <p:ph idx="1" type="body"/>
          </p:nvPr>
        </p:nvSpPr>
        <p:spPr>
          <a:xfrm>
            <a:off x="388775" y="1970200"/>
            <a:ext cx="6301500" cy="3633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a:t>As of 19th April, 2024, COPO has brokered:</a:t>
            </a:r>
            <a:endParaRPr/>
          </a:p>
          <a:p>
            <a:pPr indent="-342900" lvl="0" marL="457200" rtl="0" algn="l">
              <a:lnSpc>
                <a:spcPct val="200000"/>
              </a:lnSpc>
              <a:spcBef>
                <a:spcPts val="1000"/>
              </a:spcBef>
              <a:spcAft>
                <a:spcPts val="0"/>
              </a:spcAft>
              <a:buSzPts val="1800"/>
              <a:buChar char="-"/>
            </a:pPr>
            <a:r>
              <a:rPr lang="en-GB"/>
              <a:t>4,197 ASG samples</a:t>
            </a:r>
            <a:endParaRPr/>
          </a:p>
          <a:p>
            <a:pPr indent="-342900" lvl="0" marL="457200" rtl="0" algn="l">
              <a:lnSpc>
                <a:spcPct val="200000"/>
              </a:lnSpc>
              <a:spcBef>
                <a:spcPts val="1000"/>
              </a:spcBef>
              <a:spcAft>
                <a:spcPts val="0"/>
              </a:spcAft>
              <a:buSzPts val="1800"/>
              <a:buChar char="-"/>
            </a:pPr>
            <a:r>
              <a:rPr lang="en-GB"/>
              <a:t>32,455 DToL samples</a:t>
            </a:r>
            <a:endParaRPr/>
          </a:p>
          <a:p>
            <a:pPr indent="-342900" lvl="0" marL="457200" rtl="0" algn="l">
              <a:lnSpc>
                <a:spcPct val="200000"/>
              </a:lnSpc>
              <a:spcBef>
                <a:spcPts val="1000"/>
              </a:spcBef>
              <a:spcAft>
                <a:spcPts val="0"/>
              </a:spcAft>
              <a:buSzPts val="1800"/>
              <a:buChar char="-"/>
            </a:pPr>
            <a:r>
              <a:rPr lang="en-GB"/>
              <a:t>2,315 ERGA samples</a:t>
            </a:r>
            <a:endParaRPr/>
          </a:p>
          <a:p>
            <a:pPr indent="-342900" lvl="0" marL="457200" rtl="0" algn="l">
              <a:lnSpc>
                <a:spcPct val="200000"/>
              </a:lnSpc>
              <a:spcBef>
                <a:spcPts val="1000"/>
              </a:spcBef>
              <a:spcAft>
                <a:spcPts val="0"/>
              </a:spcAft>
              <a:buSzPts val="1800"/>
              <a:buChar char="-"/>
            </a:pPr>
            <a:r>
              <a:rPr lang="en-GB"/>
              <a:t>1,270 ERGA-BGE samples</a:t>
            </a:r>
            <a:endParaRPr/>
          </a:p>
          <a:p>
            <a:pPr indent="-342900" lvl="0" marL="457200" rtl="0" algn="l">
              <a:lnSpc>
                <a:spcPct val="200000"/>
              </a:lnSpc>
              <a:spcBef>
                <a:spcPts val="1000"/>
              </a:spcBef>
              <a:spcAft>
                <a:spcPts val="0"/>
              </a:spcAft>
              <a:buSzPts val="1800"/>
              <a:buChar char="-"/>
            </a:pPr>
            <a:r>
              <a:rPr lang="en-GB"/>
              <a:t>477 ERGA-Pilot samples</a:t>
            </a:r>
            <a:endParaRPr/>
          </a:p>
        </p:txBody>
      </p:sp>
      <p:sp>
        <p:nvSpPr>
          <p:cNvPr id="637" name="Google Shape;637;p63"/>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pic>
        <p:nvPicPr>
          <p:cNvPr id="638" name="Google Shape;638;p63"/>
          <p:cNvPicPr preferRelativeResize="0"/>
          <p:nvPr/>
        </p:nvPicPr>
        <p:blipFill rotWithShape="1">
          <a:blip r:embed="rId3">
            <a:alphaModFix/>
          </a:blip>
          <a:srcRect b="0" l="0" r="0" t="0"/>
          <a:stretch/>
        </p:blipFill>
        <p:spPr>
          <a:xfrm>
            <a:off x="8362291" y="2250850"/>
            <a:ext cx="2051010" cy="2524325"/>
          </a:xfrm>
          <a:prstGeom prst="rect">
            <a:avLst/>
          </a:prstGeom>
          <a:noFill/>
          <a:ln>
            <a:noFill/>
          </a:ln>
        </p:spPr>
      </p:pic>
      <p:sp>
        <p:nvSpPr>
          <p:cNvPr id="639" name="Google Shape;639;p63"/>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11</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4"/>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Analysing brokered data</a:t>
            </a:r>
            <a:endParaRPr/>
          </a:p>
        </p:txBody>
      </p:sp>
      <p:sp>
        <p:nvSpPr>
          <p:cNvPr id="645" name="Google Shape;645;p64"/>
          <p:cNvSpPr txBox="1"/>
          <p:nvPr>
            <p:ph idx="2" type="body"/>
          </p:nvPr>
        </p:nvSpPr>
        <p:spPr>
          <a:xfrm>
            <a:off x="527375" y="1170853"/>
            <a:ext cx="11137200" cy="520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GB"/>
              <a:t>Tree of Life Dashboard</a:t>
            </a:r>
            <a:endParaRPr/>
          </a:p>
        </p:txBody>
      </p:sp>
      <p:sp>
        <p:nvSpPr>
          <p:cNvPr id="646" name="Google Shape;646;p64"/>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12</a:t>
            </a:r>
            <a:endParaRPr b="0" i="0" sz="1800" u="none" cap="none" strike="noStrike">
              <a:solidFill>
                <a:schemeClr val="lt1"/>
              </a:solidFill>
              <a:latin typeface="Calibri"/>
              <a:ea typeface="Calibri"/>
              <a:cs typeface="Calibri"/>
              <a:sym typeface="Calibri"/>
            </a:endParaRPr>
          </a:p>
        </p:txBody>
      </p:sp>
      <p:sp>
        <p:nvSpPr>
          <p:cNvPr id="647" name="Google Shape;647;p64"/>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pic>
        <p:nvPicPr>
          <p:cNvPr id="648" name="Google Shape;648;p64"/>
          <p:cNvPicPr preferRelativeResize="0"/>
          <p:nvPr/>
        </p:nvPicPr>
        <p:blipFill>
          <a:blip r:embed="rId3">
            <a:alphaModFix/>
          </a:blip>
          <a:stretch>
            <a:fillRect/>
          </a:stretch>
        </p:blipFill>
        <p:spPr>
          <a:xfrm>
            <a:off x="0" y="1877400"/>
            <a:ext cx="12192000" cy="3979750"/>
          </a:xfrm>
          <a:prstGeom prst="rect">
            <a:avLst/>
          </a:prstGeom>
          <a:noFill/>
          <a:ln>
            <a:noFill/>
          </a:ln>
        </p:spPr>
      </p:pic>
      <p:pic>
        <p:nvPicPr>
          <p:cNvPr id="649" name="Google Shape;649;p64"/>
          <p:cNvPicPr preferRelativeResize="0"/>
          <p:nvPr/>
        </p:nvPicPr>
        <p:blipFill>
          <a:blip r:embed="rId4">
            <a:alphaModFix/>
          </a:blip>
          <a:stretch>
            <a:fillRect/>
          </a:stretch>
        </p:blipFill>
        <p:spPr>
          <a:xfrm>
            <a:off x="-71400" y="1973650"/>
            <a:ext cx="12192000" cy="3849800"/>
          </a:xfrm>
          <a:prstGeom prst="rect">
            <a:avLst/>
          </a:prstGeom>
          <a:noFill/>
          <a:ln>
            <a:noFill/>
          </a:ln>
        </p:spPr>
      </p:pic>
      <p:pic>
        <p:nvPicPr>
          <p:cNvPr id="650" name="Google Shape;650;p64"/>
          <p:cNvPicPr preferRelativeResize="0"/>
          <p:nvPr/>
        </p:nvPicPr>
        <p:blipFill rotWithShape="1">
          <a:blip r:embed="rId5">
            <a:alphaModFix/>
          </a:blip>
          <a:srcRect b="0" l="0" r="0" t="0"/>
          <a:stretch/>
        </p:blipFill>
        <p:spPr>
          <a:xfrm>
            <a:off x="2204550" y="1791225"/>
            <a:ext cx="8474148" cy="4181263"/>
          </a:xfrm>
          <a:prstGeom prst="rect">
            <a:avLst/>
          </a:prstGeom>
          <a:noFill/>
          <a:ln cap="flat" cmpd="sng" w="9525">
            <a:solidFill>
              <a:schemeClr val="dk1"/>
            </a:solidFill>
            <a:prstDash val="solid"/>
            <a:round/>
            <a:headEnd len="sm" w="sm" type="none"/>
            <a:tailEnd len="sm" w="sm" type="none"/>
          </a:ln>
        </p:spPr>
      </p:pic>
      <p:sp>
        <p:nvSpPr>
          <p:cNvPr id="651" name="Google Shape;651;p64"/>
          <p:cNvSpPr txBox="1"/>
          <p:nvPr>
            <p:ph idx="1" type="body"/>
          </p:nvPr>
        </p:nvSpPr>
        <p:spPr>
          <a:xfrm>
            <a:off x="3514925" y="6141025"/>
            <a:ext cx="6391200" cy="453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852"/>
              <a:buNone/>
            </a:pPr>
            <a:r>
              <a:rPr lang="en-GB"/>
              <a:t>https://copo-project.org/copo/tol_dashboard/tol</a:t>
            </a:r>
            <a:endParaRPr/>
          </a:p>
        </p:txBody>
      </p:sp>
      <p:pic>
        <p:nvPicPr>
          <p:cNvPr id="652" name="Google Shape;652;p64"/>
          <p:cNvPicPr preferRelativeResize="0"/>
          <p:nvPr/>
        </p:nvPicPr>
        <p:blipFill rotWithShape="1">
          <a:blip r:embed="rId6">
            <a:alphaModFix/>
          </a:blip>
          <a:srcRect b="0" l="0" r="0" t="0"/>
          <a:stretch/>
        </p:blipFill>
        <p:spPr>
          <a:xfrm>
            <a:off x="2935400" y="6073700"/>
            <a:ext cx="550959" cy="52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5"/>
          <p:cNvSpPr txBox="1"/>
          <p:nvPr>
            <p:ph type="title"/>
          </p:nvPr>
        </p:nvSpPr>
        <p:spPr>
          <a:xfrm>
            <a:off x="541174" y="188650"/>
            <a:ext cx="46356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Analysing brokered </a:t>
            </a:r>
            <a:r>
              <a:rPr lang="en-GB"/>
              <a:t>data</a:t>
            </a:r>
            <a:endParaRPr/>
          </a:p>
        </p:txBody>
      </p:sp>
      <p:sp>
        <p:nvSpPr>
          <p:cNvPr id="658" name="Google Shape;658;p65"/>
          <p:cNvSpPr txBox="1"/>
          <p:nvPr>
            <p:ph idx="2" type="body"/>
          </p:nvPr>
        </p:nvSpPr>
        <p:spPr>
          <a:xfrm>
            <a:off x="527375" y="1475650"/>
            <a:ext cx="4711800" cy="52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0000"/>
              </a:buClr>
              <a:buSzPts val="2400"/>
              <a:buNone/>
            </a:pPr>
            <a:r>
              <a:rPr lang="en-GB"/>
              <a:t>ToL Inspection by GAL web page</a:t>
            </a:r>
            <a:endParaRPr/>
          </a:p>
        </p:txBody>
      </p:sp>
      <p:sp>
        <p:nvSpPr>
          <p:cNvPr id="659" name="Google Shape;659;p65"/>
          <p:cNvSpPr/>
          <p:nvPr/>
        </p:nvSpPr>
        <p:spPr>
          <a:xfrm>
            <a:off x="-16775" y="2193600"/>
            <a:ext cx="5193600" cy="27834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0" name="Google Shape;660;p65"/>
          <p:cNvSpPr txBox="1"/>
          <p:nvPr>
            <p:ph idx="1" type="body"/>
          </p:nvPr>
        </p:nvSpPr>
        <p:spPr>
          <a:xfrm>
            <a:off x="527380" y="2703979"/>
            <a:ext cx="4435200" cy="1710000"/>
          </a:xfrm>
          <a:prstGeom prst="rect">
            <a:avLst/>
          </a:prstGeom>
          <a:noFill/>
          <a:ln>
            <a:noFill/>
          </a:ln>
        </p:spPr>
        <p:txBody>
          <a:bodyPr anchorCtr="0" anchor="t" bIns="45700" lIns="91425" spcFirstLastPara="1" rIns="91425" wrap="square" tIns="45700">
            <a:normAutofit lnSpcReduction="10000"/>
          </a:bodyPr>
          <a:lstStyle/>
          <a:p>
            <a:pPr indent="-342900" lvl="0" marL="457200" rtl="0" algn="l">
              <a:spcBef>
                <a:spcPts val="0"/>
              </a:spcBef>
              <a:spcAft>
                <a:spcPts val="0"/>
              </a:spcAft>
              <a:buSzPts val="1800"/>
              <a:buChar char="●"/>
            </a:pPr>
            <a:r>
              <a:rPr lang="en-GB"/>
              <a:t>Query samples by Genome </a:t>
            </a:r>
            <a:r>
              <a:rPr lang="en-GB"/>
              <a:t>Acquisition</a:t>
            </a:r>
            <a:r>
              <a:rPr lang="en-GB"/>
              <a:t> Lab (GAL)</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GB"/>
              <a:t>Analyse the number of samples associated within each GAL by taxonomy</a:t>
            </a:r>
            <a:endParaRPr/>
          </a:p>
        </p:txBody>
      </p:sp>
      <p:sp>
        <p:nvSpPr>
          <p:cNvPr id="661" name="Google Shape;661;p65"/>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13</a:t>
            </a:r>
            <a:endParaRPr b="0" i="0" sz="1800" u="none" cap="none" strike="noStrike">
              <a:solidFill>
                <a:schemeClr val="lt1"/>
              </a:solidFill>
              <a:latin typeface="Calibri"/>
              <a:ea typeface="Calibri"/>
              <a:cs typeface="Calibri"/>
              <a:sym typeface="Calibri"/>
            </a:endParaRPr>
          </a:p>
        </p:txBody>
      </p:sp>
      <p:sp>
        <p:nvSpPr>
          <p:cNvPr id="662" name="Google Shape;662;p65"/>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pic>
        <p:nvPicPr>
          <p:cNvPr id="663" name="Google Shape;663;p65"/>
          <p:cNvPicPr preferRelativeResize="0"/>
          <p:nvPr/>
        </p:nvPicPr>
        <p:blipFill>
          <a:blip r:embed="rId3">
            <a:alphaModFix/>
          </a:blip>
          <a:stretch>
            <a:fillRect/>
          </a:stretch>
        </p:blipFill>
        <p:spPr>
          <a:xfrm>
            <a:off x="5239175" y="1018300"/>
            <a:ext cx="6792177" cy="4811000"/>
          </a:xfrm>
          <a:prstGeom prst="rect">
            <a:avLst/>
          </a:prstGeom>
          <a:noFill/>
          <a:ln cap="flat" cmpd="sng" w="9525">
            <a:solidFill>
              <a:schemeClr val="dk1"/>
            </a:solidFill>
            <a:prstDash val="solid"/>
            <a:round/>
            <a:headEnd len="sm" w="sm" type="none"/>
            <a:tailEnd len="sm" w="sm" type="none"/>
          </a:ln>
        </p:spPr>
      </p:pic>
      <p:sp>
        <p:nvSpPr>
          <p:cNvPr id="664" name="Google Shape;664;p65"/>
          <p:cNvSpPr txBox="1"/>
          <p:nvPr>
            <p:ph idx="1" type="body"/>
          </p:nvPr>
        </p:nvSpPr>
        <p:spPr>
          <a:xfrm>
            <a:off x="2905325" y="6141025"/>
            <a:ext cx="6391200" cy="453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852"/>
              <a:buNone/>
            </a:pPr>
            <a:r>
              <a:rPr lang="en-GB"/>
              <a:t>https://copo-project.org/copo/tol_dashboard/tol_inspect/gal</a:t>
            </a:r>
            <a:endParaRPr/>
          </a:p>
        </p:txBody>
      </p:sp>
      <p:pic>
        <p:nvPicPr>
          <p:cNvPr id="665" name="Google Shape;665;p65"/>
          <p:cNvPicPr preferRelativeResize="0"/>
          <p:nvPr/>
        </p:nvPicPr>
        <p:blipFill rotWithShape="1">
          <a:blip r:embed="rId4">
            <a:alphaModFix/>
          </a:blip>
          <a:srcRect b="0" l="0" r="0" t="0"/>
          <a:stretch/>
        </p:blipFill>
        <p:spPr>
          <a:xfrm>
            <a:off x="2325800" y="6073700"/>
            <a:ext cx="550959" cy="52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type="title"/>
          </p:nvPr>
        </p:nvSpPr>
        <p:spPr>
          <a:xfrm>
            <a:off x="541174" y="188650"/>
            <a:ext cx="46356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Analysing brokered data</a:t>
            </a:r>
            <a:endParaRPr/>
          </a:p>
        </p:txBody>
      </p:sp>
      <p:sp>
        <p:nvSpPr>
          <p:cNvPr id="671" name="Google Shape;671;p66"/>
          <p:cNvSpPr txBox="1"/>
          <p:nvPr>
            <p:ph idx="2" type="body"/>
          </p:nvPr>
        </p:nvSpPr>
        <p:spPr>
          <a:xfrm>
            <a:off x="527375" y="1170850"/>
            <a:ext cx="3681000" cy="90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0000"/>
              </a:buClr>
              <a:buSzPts val="2400"/>
              <a:buNone/>
            </a:pPr>
            <a:r>
              <a:rPr lang="en-GB"/>
              <a:t>ToL Inspection web page</a:t>
            </a:r>
            <a:endParaRPr/>
          </a:p>
        </p:txBody>
      </p:sp>
      <p:sp>
        <p:nvSpPr>
          <p:cNvPr id="672" name="Google Shape;672;p66"/>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14</a:t>
            </a:r>
            <a:endParaRPr b="0" i="0" sz="1800" u="none" cap="none" strike="noStrike">
              <a:solidFill>
                <a:schemeClr val="lt1"/>
              </a:solidFill>
              <a:latin typeface="Calibri"/>
              <a:ea typeface="Calibri"/>
              <a:cs typeface="Calibri"/>
              <a:sym typeface="Calibri"/>
            </a:endParaRPr>
          </a:p>
        </p:txBody>
      </p:sp>
      <p:sp>
        <p:nvSpPr>
          <p:cNvPr id="673" name="Google Shape;673;p66"/>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pic>
        <p:nvPicPr>
          <p:cNvPr id="674" name="Google Shape;674;p66"/>
          <p:cNvPicPr preferRelativeResize="0"/>
          <p:nvPr/>
        </p:nvPicPr>
        <p:blipFill rotWithShape="1">
          <a:blip r:embed="rId3">
            <a:alphaModFix/>
          </a:blip>
          <a:srcRect b="0" l="0" r="0" t="0"/>
          <a:stretch/>
        </p:blipFill>
        <p:spPr>
          <a:xfrm>
            <a:off x="685800" y="1818400"/>
            <a:ext cx="11107876" cy="4894124"/>
          </a:xfrm>
          <a:prstGeom prst="rect">
            <a:avLst/>
          </a:prstGeom>
          <a:noFill/>
          <a:ln cap="flat" cmpd="sng" w="9525">
            <a:solidFill>
              <a:schemeClr val="dk1"/>
            </a:solidFill>
            <a:prstDash val="solid"/>
            <a:round/>
            <a:headEnd len="sm" w="sm" type="none"/>
            <a:tailEnd len="sm" w="sm" type="none"/>
          </a:ln>
        </p:spPr>
      </p:pic>
      <p:sp>
        <p:nvSpPr>
          <p:cNvPr id="675" name="Google Shape;675;p66"/>
          <p:cNvSpPr txBox="1"/>
          <p:nvPr>
            <p:ph idx="1" type="body"/>
          </p:nvPr>
        </p:nvSpPr>
        <p:spPr>
          <a:xfrm>
            <a:off x="5908275" y="1035650"/>
            <a:ext cx="6391200" cy="453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852"/>
              <a:buNone/>
            </a:pPr>
            <a:r>
              <a:rPr lang="en-GB"/>
              <a:t>https://copo-project.org/copo/tol_dashboard/tol_inspect</a:t>
            </a:r>
            <a:endParaRPr/>
          </a:p>
        </p:txBody>
      </p:sp>
      <p:pic>
        <p:nvPicPr>
          <p:cNvPr id="676" name="Google Shape;676;p66"/>
          <p:cNvPicPr preferRelativeResize="0"/>
          <p:nvPr/>
        </p:nvPicPr>
        <p:blipFill rotWithShape="1">
          <a:blip r:embed="rId4">
            <a:alphaModFix/>
          </a:blip>
          <a:srcRect b="0" l="0" r="0" t="0"/>
          <a:stretch/>
        </p:blipFill>
        <p:spPr>
          <a:xfrm>
            <a:off x="5404950" y="968325"/>
            <a:ext cx="550959" cy="52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7"/>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Data deposition</a:t>
            </a:r>
            <a:r>
              <a:rPr lang="en-GB"/>
              <a:t> to ENA</a:t>
            </a:r>
            <a:endParaRPr/>
          </a:p>
        </p:txBody>
      </p:sp>
      <p:sp>
        <p:nvSpPr>
          <p:cNvPr id="682" name="Google Shape;682;p67"/>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15</a:t>
            </a:r>
            <a:endParaRPr b="0" i="0" sz="1800" u="none" cap="none" strike="noStrike">
              <a:solidFill>
                <a:schemeClr val="lt1"/>
              </a:solidFill>
              <a:latin typeface="Calibri"/>
              <a:ea typeface="Calibri"/>
              <a:cs typeface="Calibri"/>
              <a:sym typeface="Calibri"/>
            </a:endParaRPr>
          </a:p>
        </p:txBody>
      </p:sp>
      <p:sp>
        <p:nvSpPr>
          <p:cNvPr id="683" name="Google Shape;683;p67"/>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
        <p:nvSpPr>
          <p:cNvPr id="684" name="Google Shape;684;p67"/>
          <p:cNvSpPr/>
          <p:nvPr/>
        </p:nvSpPr>
        <p:spPr>
          <a:xfrm>
            <a:off x="-16775" y="1331650"/>
            <a:ext cx="6606600" cy="49047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67"/>
          <p:cNvSpPr txBox="1"/>
          <p:nvPr>
            <p:ph idx="1" type="body"/>
          </p:nvPr>
        </p:nvSpPr>
        <p:spPr>
          <a:xfrm>
            <a:off x="388775" y="1513000"/>
            <a:ext cx="3483600" cy="45603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GB"/>
              <a:t>A subset of submitted metadata is sent to ENA</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n-GB"/>
              <a:t>An unique identifier (accession) is returned which can be used in other systems thereby </a:t>
            </a:r>
            <a:r>
              <a:rPr lang="en-GB"/>
              <a:t>enhancing</a:t>
            </a:r>
            <a:r>
              <a:rPr lang="en-GB"/>
              <a:t> </a:t>
            </a:r>
            <a:r>
              <a:rPr lang="en-GB"/>
              <a:t>interoperability</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GB"/>
              <a:t>ENA synchronises submitted data with other systems like (BioSample database in) National Centre for Biotechnology Information (NCBI) and Genomes on a Tree (GoaT)</a:t>
            </a:r>
            <a:endParaRPr/>
          </a:p>
          <a:p>
            <a:pPr indent="0" lvl="0" marL="0" rtl="0" algn="l">
              <a:lnSpc>
                <a:spcPct val="200000"/>
              </a:lnSpc>
              <a:spcBef>
                <a:spcPts val="1000"/>
              </a:spcBef>
              <a:spcAft>
                <a:spcPts val="0"/>
              </a:spcAft>
              <a:buNone/>
            </a:pPr>
            <a:r>
              <a:t/>
            </a:r>
            <a:endParaRPr/>
          </a:p>
        </p:txBody>
      </p:sp>
      <p:pic>
        <p:nvPicPr>
          <p:cNvPr id="686" name="Google Shape;686;p67"/>
          <p:cNvPicPr preferRelativeResize="0"/>
          <p:nvPr/>
        </p:nvPicPr>
        <p:blipFill rotWithShape="1">
          <a:blip r:embed="rId3">
            <a:alphaModFix/>
          </a:blip>
          <a:srcRect b="0" l="0" r="0" t="0"/>
          <a:stretch/>
        </p:blipFill>
        <p:spPr>
          <a:xfrm>
            <a:off x="3895050" y="1179250"/>
            <a:ext cx="8106452" cy="430397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8"/>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16</a:t>
            </a:r>
            <a:endParaRPr b="0" i="0" sz="1800" u="none" cap="none" strike="noStrike">
              <a:solidFill>
                <a:schemeClr val="lt1"/>
              </a:solidFill>
              <a:latin typeface="Calibri"/>
              <a:ea typeface="Calibri"/>
              <a:cs typeface="Calibri"/>
              <a:sym typeface="Calibri"/>
            </a:endParaRPr>
          </a:p>
        </p:txBody>
      </p:sp>
      <p:sp>
        <p:nvSpPr>
          <p:cNvPr id="692" name="Google Shape;692;p68"/>
          <p:cNvSpPr txBox="1"/>
          <p:nvPr>
            <p:ph idx="1" type="body"/>
          </p:nvPr>
        </p:nvSpPr>
        <p:spPr>
          <a:xfrm>
            <a:off x="2277587" y="5295751"/>
            <a:ext cx="7871700" cy="5364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852"/>
              <a:buNone/>
            </a:pPr>
            <a:r>
              <a:rPr lang="en-GB"/>
              <a:t>Viewing sample </a:t>
            </a:r>
            <a:r>
              <a:rPr b="1" lang="en-GB"/>
              <a:t>SAMEA115344695</a:t>
            </a:r>
            <a:r>
              <a:rPr lang="en-GB"/>
              <a:t> on COPO Accessions Dashboard</a:t>
            </a:r>
            <a:endParaRPr/>
          </a:p>
        </p:txBody>
      </p:sp>
      <p:pic>
        <p:nvPicPr>
          <p:cNvPr id="693" name="Google Shape;693;p68"/>
          <p:cNvPicPr preferRelativeResize="0"/>
          <p:nvPr/>
        </p:nvPicPr>
        <p:blipFill>
          <a:blip r:embed="rId3">
            <a:alphaModFix/>
          </a:blip>
          <a:stretch>
            <a:fillRect/>
          </a:stretch>
        </p:blipFill>
        <p:spPr>
          <a:xfrm>
            <a:off x="63700" y="414025"/>
            <a:ext cx="12065649" cy="4649624"/>
          </a:xfrm>
          <a:prstGeom prst="rect">
            <a:avLst/>
          </a:prstGeom>
          <a:noFill/>
          <a:ln cap="flat" cmpd="sng" w="9525">
            <a:solidFill>
              <a:schemeClr val="dk1"/>
            </a:solidFill>
            <a:prstDash val="solid"/>
            <a:round/>
            <a:headEnd len="sm" w="sm" type="none"/>
            <a:tailEnd len="sm" w="sm" type="none"/>
          </a:ln>
        </p:spPr>
      </p:pic>
      <p:sp>
        <p:nvSpPr>
          <p:cNvPr id="694" name="Google Shape;694;p68"/>
          <p:cNvSpPr txBox="1"/>
          <p:nvPr>
            <p:ph idx="1" type="body"/>
          </p:nvPr>
        </p:nvSpPr>
        <p:spPr>
          <a:xfrm>
            <a:off x="2631675" y="6217250"/>
            <a:ext cx="6391200" cy="453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852"/>
              <a:buNone/>
            </a:pPr>
            <a:r>
              <a:rPr lang="en-GB"/>
              <a:t>https://copo-project.org/copo/copo_accessions/dashboard</a:t>
            </a:r>
            <a:endParaRPr/>
          </a:p>
        </p:txBody>
      </p:sp>
      <p:pic>
        <p:nvPicPr>
          <p:cNvPr id="695" name="Google Shape;695;p68"/>
          <p:cNvPicPr preferRelativeResize="0"/>
          <p:nvPr/>
        </p:nvPicPr>
        <p:blipFill rotWithShape="1">
          <a:blip r:embed="rId4">
            <a:alphaModFix/>
          </a:blip>
          <a:srcRect b="0" l="0" r="0" t="0"/>
          <a:stretch/>
        </p:blipFill>
        <p:spPr>
          <a:xfrm>
            <a:off x="2128350" y="6149925"/>
            <a:ext cx="550959" cy="52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9"/>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17</a:t>
            </a:r>
            <a:endParaRPr b="0" i="0" sz="1800" u="none" cap="none" strike="noStrike">
              <a:solidFill>
                <a:schemeClr val="lt1"/>
              </a:solidFill>
              <a:latin typeface="Calibri"/>
              <a:ea typeface="Calibri"/>
              <a:cs typeface="Calibri"/>
              <a:sym typeface="Calibri"/>
            </a:endParaRPr>
          </a:p>
        </p:txBody>
      </p:sp>
      <p:pic>
        <p:nvPicPr>
          <p:cNvPr id="701" name="Google Shape;701;p69"/>
          <p:cNvPicPr preferRelativeResize="0"/>
          <p:nvPr/>
        </p:nvPicPr>
        <p:blipFill>
          <a:blip r:embed="rId3">
            <a:alphaModFix/>
          </a:blip>
          <a:stretch>
            <a:fillRect/>
          </a:stretch>
        </p:blipFill>
        <p:spPr>
          <a:xfrm>
            <a:off x="76200" y="156775"/>
            <a:ext cx="5219000" cy="5618374"/>
          </a:xfrm>
          <a:prstGeom prst="rect">
            <a:avLst/>
          </a:prstGeom>
          <a:noFill/>
          <a:ln cap="flat" cmpd="sng" w="9525">
            <a:solidFill>
              <a:schemeClr val="dk1"/>
            </a:solidFill>
            <a:prstDash val="solid"/>
            <a:round/>
            <a:headEnd len="sm" w="sm" type="none"/>
            <a:tailEnd len="sm" w="sm" type="none"/>
          </a:ln>
        </p:spPr>
      </p:pic>
      <p:pic>
        <p:nvPicPr>
          <p:cNvPr id="702" name="Google Shape;702;p69"/>
          <p:cNvPicPr preferRelativeResize="0"/>
          <p:nvPr/>
        </p:nvPicPr>
        <p:blipFill rotWithShape="1">
          <a:blip r:embed="rId4">
            <a:alphaModFix/>
          </a:blip>
          <a:srcRect b="16478" l="0" r="0" t="0"/>
          <a:stretch/>
        </p:blipFill>
        <p:spPr>
          <a:xfrm>
            <a:off x="5547350" y="156775"/>
            <a:ext cx="6555002" cy="5618374"/>
          </a:xfrm>
          <a:prstGeom prst="rect">
            <a:avLst/>
          </a:prstGeom>
          <a:noFill/>
          <a:ln cap="flat" cmpd="sng" w="9525">
            <a:solidFill>
              <a:schemeClr val="dk1"/>
            </a:solidFill>
            <a:prstDash val="solid"/>
            <a:round/>
            <a:headEnd len="sm" w="sm" type="none"/>
            <a:tailEnd len="sm" w="sm" type="none"/>
          </a:ln>
        </p:spPr>
      </p:pic>
      <p:sp>
        <p:nvSpPr>
          <p:cNvPr id="703" name="Google Shape;703;p69"/>
          <p:cNvSpPr txBox="1"/>
          <p:nvPr>
            <p:ph idx="1" type="body"/>
          </p:nvPr>
        </p:nvSpPr>
        <p:spPr>
          <a:xfrm>
            <a:off x="651200" y="5996750"/>
            <a:ext cx="4518900" cy="444900"/>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852"/>
              <a:buNone/>
            </a:pPr>
            <a:r>
              <a:rPr lang="en-GB"/>
              <a:t>https://www.ebi.ac.uk/ena/browser/view/SAMEA115344695</a:t>
            </a:r>
            <a:endParaRPr/>
          </a:p>
        </p:txBody>
      </p:sp>
      <p:pic>
        <p:nvPicPr>
          <p:cNvPr id="704" name="Google Shape;704;p69"/>
          <p:cNvPicPr preferRelativeResize="0"/>
          <p:nvPr/>
        </p:nvPicPr>
        <p:blipFill rotWithShape="1">
          <a:blip r:embed="rId5">
            <a:alphaModFix/>
          </a:blip>
          <a:srcRect b="0" l="0" r="0" t="0"/>
          <a:stretch/>
        </p:blipFill>
        <p:spPr>
          <a:xfrm>
            <a:off x="117218" y="5930625"/>
            <a:ext cx="510877" cy="510877"/>
          </a:xfrm>
          <a:prstGeom prst="rect">
            <a:avLst/>
          </a:prstGeom>
          <a:noFill/>
          <a:ln>
            <a:noFill/>
          </a:ln>
        </p:spPr>
      </p:pic>
      <p:sp>
        <p:nvSpPr>
          <p:cNvPr id="705" name="Google Shape;705;p69"/>
          <p:cNvSpPr txBox="1"/>
          <p:nvPr>
            <p:ph idx="1" type="body"/>
          </p:nvPr>
        </p:nvSpPr>
        <p:spPr>
          <a:xfrm>
            <a:off x="7128200" y="5996750"/>
            <a:ext cx="4475100" cy="444900"/>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852"/>
              <a:buNone/>
            </a:pPr>
            <a:r>
              <a:rPr lang="en-GB"/>
              <a:t>https://www.ncbi.nlm.nih.gov/biosample/?term=SAMEA115344695</a:t>
            </a:r>
            <a:endParaRPr/>
          </a:p>
        </p:txBody>
      </p:sp>
      <p:pic>
        <p:nvPicPr>
          <p:cNvPr id="706" name="Google Shape;706;p69"/>
          <p:cNvPicPr preferRelativeResize="0"/>
          <p:nvPr/>
        </p:nvPicPr>
        <p:blipFill rotWithShape="1">
          <a:blip r:embed="rId5">
            <a:alphaModFix/>
          </a:blip>
          <a:srcRect b="0" l="0" r="0" t="0"/>
          <a:stretch/>
        </p:blipFill>
        <p:spPr>
          <a:xfrm>
            <a:off x="6594218" y="5930625"/>
            <a:ext cx="510877" cy="5108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0"/>
          <p:cNvSpPr/>
          <p:nvPr/>
        </p:nvSpPr>
        <p:spPr>
          <a:xfrm>
            <a:off x="-16775" y="1580050"/>
            <a:ext cx="6536400" cy="43161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70"/>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Querying data submissions</a:t>
            </a:r>
            <a:endParaRPr/>
          </a:p>
        </p:txBody>
      </p:sp>
      <p:sp>
        <p:nvSpPr>
          <p:cNvPr id="713" name="Google Shape;713;p70"/>
          <p:cNvSpPr txBox="1"/>
          <p:nvPr>
            <p:ph idx="2" type="body"/>
          </p:nvPr>
        </p:nvSpPr>
        <p:spPr>
          <a:xfrm>
            <a:off x="527383" y="866056"/>
            <a:ext cx="11137200" cy="108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GB"/>
              <a:t>Using COPO API methods</a:t>
            </a:r>
            <a:endParaRPr/>
          </a:p>
        </p:txBody>
      </p:sp>
      <p:pic>
        <p:nvPicPr>
          <p:cNvPr id="714" name="Google Shape;714;p70"/>
          <p:cNvPicPr preferRelativeResize="0"/>
          <p:nvPr/>
        </p:nvPicPr>
        <p:blipFill>
          <a:blip r:embed="rId3">
            <a:alphaModFix/>
          </a:blip>
          <a:stretch>
            <a:fillRect/>
          </a:stretch>
        </p:blipFill>
        <p:spPr>
          <a:xfrm>
            <a:off x="4841750" y="1288475"/>
            <a:ext cx="7350098" cy="4590650"/>
          </a:xfrm>
          <a:prstGeom prst="rect">
            <a:avLst/>
          </a:prstGeom>
          <a:noFill/>
          <a:ln cap="flat" cmpd="sng" w="9525">
            <a:solidFill>
              <a:schemeClr val="dk1"/>
            </a:solidFill>
            <a:prstDash val="solid"/>
            <a:round/>
            <a:headEnd len="sm" w="sm" type="none"/>
            <a:tailEnd len="sm" w="sm" type="none"/>
          </a:ln>
        </p:spPr>
      </p:pic>
      <p:sp>
        <p:nvSpPr>
          <p:cNvPr id="715" name="Google Shape;715;p70"/>
          <p:cNvSpPr txBox="1"/>
          <p:nvPr>
            <p:ph idx="1" type="body"/>
          </p:nvPr>
        </p:nvSpPr>
        <p:spPr>
          <a:xfrm>
            <a:off x="451175" y="1769750"/>
            <a:ext cx="4183200" cy="44769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GB"/>
              <a:t>Swagger, an open-source framework, is used to build REST APIs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GB"/>
              <a:t>API results can be retrieved in .csv format or .json format</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GB"/>
              <a:t>Sample data updates can be queried using the Audit API methods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GB"/>
              <a:t>Data submissions can be queried using</a:t>
            </a:r>
            <a:r>
              <a:rPr lang="en-GB"/>
              <a:t> the manifest and sample API methods</a:t>
            </a:r>
            <a:endParaRPr i="1"/>
          </a:p>
        </p:txBody>
      </p:sp>
      <p:sp>
        <p:nvSpPr>
          <p:cNvPr id="716" name="Google Shape;716;p70"/>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18</a:t>
            </a:r>
            <a:endParaRPr b="0" i="0" sz="1800" u="none" cap="none" strike="noStrike">
              <a:solidFill>
                <a:schemeClr val="lt1"/>
              </a:solidFill>
              <a:latin typeface="Calibri"/>
              <a:ea typeface="Calibri"/>
              <a:cs typeface="Calibri"/>
              <a:sym typeface="Calibri"/>
            </a:endParaRPr>
          </a:p>
        </p:txBody>
      </p:sp>
      <p:sp>
        <p:nvSpPr>
          <p:cNvPr id="717" name="Google Shape;717;p70"/>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
        <p:nvSpPr>
          <p:cNvPr id="718" name="Google Shape;718;p70"/>
          <p:cNvSpPr txBox="1"/>
          <p:nvPr>
            <p:ph idx="1" type="body"/>
          </p:nvPr>
        </p:nvSpPr>
        <p:spPr>
          <a:xfrm>
            <a:off x="4734125" y="6141025"/>
            <a:ext cx="6391200" cy="453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852"/>
              <a:buNone/>
            </a:pPr>
            <a:r>
              <a:rPr lang="en-GB"/>
              <a:t>https://copo-project.org/api</a:t>
            </a:r>
            <a:endParaRPr/>
          </a:p>
        </p:txBody>
      </p:sp>
      <p:pic>
        <p:nvPicPr>
          <p:cNvPr id="719" name="Google Shape;719;p70"/>
          <p:cNvPicPr preferRelativeResize="0"/>
          <p:nvPr/>
        </p:nvPicPr>
        <p:blipFill rotWithShape="1">
          <a:blip r:embed="rId4">
            <a:alphaModFix/>
          </a:blip>
          <a:srcRect b="0" l="0" r="0" t="0"/>
          <a:stretch/>
        </p:blipFill>
        <p:spPr>
          <a:xfrm>
            <a:off x="4154600" y="6073700"/>
            <a:ext cx="550959" cy="52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14"/>
                                        </p:tgtEl>
                                        <p:attrNameLst>
                                          <p:attrName>style.visibility</p:attrName>
                                        </p:attrNameLst>
                                      </p:cBhvr>
                                      <p:to>
                                        <p:strVal val="visible"/>
                                      </p:to>
                                    </p:set>
                                    <p:anim calcmode="lin" valueType="num">
                                      <p:cBhvr additive="base">
                                        <p:cTn dur="1000"/>
                                        <p:tgtEl>
                                          <p:spTgt spid="7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1"/>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19</a:t>
            </a:r>
            <a:endParaRPr b="0" i="0" sz="1800" u="none" cap="none" strike="noStrike">
              <a:solidFill>
                <a:schemeClr val="lt1"/>
              </a:solidFill>
              <a:latin typeface="Calibri"/>
              <a:ea typeface="Calibri"/>
              <a:cs typeface="Calibri"/>
              <a:sym typeface="Calibri"/>
            </a:endParaRPr>
          </a:p>
        </p:txBody>
      </p:sp>
      <p:sp>
        <p:nvSpPr>
          <p:cNvPr id="725" name="Google Shape;725;p71"/>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Querying data submissions</a:t>
            </a:r>
            <a:endParaRPr/>
          </a:p>
        </p:txBody>
      </p:sp>
      <p:sp>
        <p:nvSpPr>
          <p:cNvPr id="726" name="Google Shape;726;p71"/>
          <p:cNvSpPr txBox="1"/>
          <p:nvPr>
            <p:ph idx="2" type="body"/>
          </p:nvPr>
        </p:nvSpPr>
        <p:spPr>
          <a:xfrm>
            <a:off x="527383" y="866056"/>
            <a:ext cx="11137200" cy="108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GB"/>
              <a:t>Using COPO API methods | Sample</a:t>
            </a:r>
            <a:endParaRPr/>
          </a:p>
        </p:txBody>
      </p:sp>
      <p:pic>
        <p:nvPicPr>
          <p:cNvPr id="727" name="Google Shape;727;p71"/>
          <p:cNvPicPr preferRelativeResize="0"/>
          <p:nvPr/>
        </p:nvPicPr>
        <p:blipFill rotWithShape="1">
          <a:blip r:embed="rId3">
            <a:alphaModFix/>
          </a:blip>
          <a:srcRect b="0" l="0" r="0" t="0"/>
          <a:stretch/>
        </p:blipFill>
        <p:spPr>
          <a:xfrm>
            <a:off x="0" y="1517200"/>
            <a:ext cx="7847250" cy="4234125"/>
          </a:xfrm>
          <a:prstGeom prst="rect">
            <a:avLst/>
          </a:prstGeom>
          <a:noFill/>
          <a:ln cap="flat" cmpd="sng" w="9525">
            <a:solidFill>
              <a:schemeClr val="dk1"/>
            </a:solidFill>
            <a:prstDash val="solid"/>
            <a:round/>
            <a:headEnd len="sm" w="sm" type="none"/>
            <a:tailEnd len="sm" w="sm" type="none"/>
          </a:ln>
        </p:spPr>
      </p:pic>
      <p:pic>
        <p:nvPicPr>
          <p:cNvPr id="728" name="Google Shape;728;p71"/>
          <p:cNvPicPr preferRelativeResize="0"/>
          <p:nvPr/>
        </p:nvPicPr>
        <p:blipFill rotWithShape="1">
          <a:blip r:embed="rId4">
            <a:alphaModFix/>
          </a:blip>
          <a:srcRect b="31817" l="0" r="27703" t="3944"/>
          <a:stretch/>
        </p:blipFill>
        <p:spPr>
          <a:xfrm>
            <a:off x="3573675" y="1502175"/>
            <a:ext cx="8618173" cy="5033701"/>
          </a:xfrm>
          <a:prstGeom prst="rect">
            <a:avLst/>
          </a:prstGeom>
          <a:noFill/>
          <a:ln cap="flat" cmpd="sng" w="9525">
            <a:solidFill>
              <a:schemeClr val="dk1"/>
            </a:solidFill>
            <a:prstDash val="solid"/>
            <a:round/>
            <a:headEnd len="sm" w="sm" type="none"/>
            <a:tailEnd len="sm" w="sm" type="none"/>
          </a:ln>
        </p:spPr>
      </p:pic>
      <p:pic>
        <p:nvPicPr>
          <p:cNvPr id="729" name="Google Shape;729;p71"/>
          <p:cNvPicPr preferRelativeResize="0"/>
          <p:nvPr/>
        </p:nvPicPr>
        <p:blipFill rotWithShape="1">
          <a:blip r:embed="rId5">
            <a:alphaModFix/>
          </a:blip>
          <a:srcRect b="0" l="0" r="0" t="0"/>
          <a:stretch/>
        </p:blipFill>
        <p:spPr>
          <a:xfrm>
            <a:off x="719800" y="1502175"/>
            <a:ext cx="10440600" cy="1551025"/>
          </a:xfrm>
          <a:prstGeom prst="rect">
            <a:avLst/>
          </a:prstGeom>
          <a:noFill/>
          <a:ln cap="flat" cmpd="sng" w="9525">
            <a:solidFill>
              <a:schemeClr val="dk1"/>
            </a:solidFill>
            <a:prstDash val="solid"/>
            <a:round/>
            <a:headEnd len="sm" w="sm" type="none"/>
            <a:tailEnd len="sm" w="sm" type="none"/>
          </a:ln>
        </p:spPr>
      </p:pic>
      <p:pic>
        <p:nvPicPr>
          <p:cNvPr id="730" name="Google Shape;730;p71"/>
          <p:cNvPicPr preferRelativeResize="0"/>
          <p:nvPr/>
        </p:nvPicPr>
        <p:blipFill rotWithShape="1">
          <a:blip r:embed="rId6">
            <a:alphaModFix/>
          </a:blip>
          <a:srcRect b="0" l="0" r="0" t="0"/>
          <a:stretch/>
        </p:blipFill>
        <p:spPr>
          <a:xfrm>
            <a:off x="0" y="3233000"/>
            <a:ext cx="12108249" cy="3261325"/>
          </a:xfrm>
          <a:prstGeom prst="rect">
            <a:avLst/>
          </a:prstGeom>
          <a:noFill/>
          <a:ln cap="flat" cmpd="sng" w="9525">
            <a:solidFill>
              <a:schemeClr val="dk1"/>
            </a:solidFill>
            <a:prstDash val="solid"/>
            <a:round/>
            <a:headEnd len="sm" w="sm" type="none"/>
            <a:tailEnd len="sm" w="sm" type="none"/>
          </a:ln>
        </p:spPr>
      </p:pic>
      <p:sp>
        <p:nvSpPr>
          <p:cNvPr id="731" name="Google Shape;731;p71"/>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Overview</a:t>
            </a:r>
            <a:endParaRPr/>
          </a:p>
        </p:txBody>
      </p:sp>
      <p:sp>
        <p:nvSpPr>
          <p:cNvPr id="496" name="Google Shape;496;p54"/>
          <p:cNvSpPr txBox="1"/>
          <p:nvPr>
            <p:ph idx="1" type="body"/>
          </p:nvPr>
        </p:nvSpPr>
        <p:spPr>
          <a:xfrm>
            <a:off x="527375" y="1253296"/>
            <a:ext cx="11137200" cy="4542900"/>
          </a:xfrm>
          <a:prstGeom prst="rect">
            <a:avLst/>
          </a:prstGeom>
          <a:noFill/>
          <a:ln>
            <a:noFill/>
          </a:ln>
        </p:spPr>
        <p:txBody>
          <a:bodyPr anchorCtr="0" anchor="t" bIns="45700" lIns="91425" spcFirstLastPara="1" rIns="91425" wrap="square" tIns="45700">
            <a:normAutofit/>
          </a:bodyPr>
          <a:lstStyle/>
          <a:p>
            <a:pPr indent="-381000" lvl="0" marL="457200" rtl="0" algn="l">
              <a:lnSpc>
                <a:spcPct val="200000"/>
              </a:lnSpc>
              <a:spcBef>
                <a:spcPts val="0"/>
              </a:spcBef>
              <a:spcAft>
                <a:spcPts val="0"/>
              </a:spcAft>
              <a:buSzPts val="2400"/>
              <a:buChar char="•"/>
            </a:pPr>
            <a:r>
              <a:rPr lang="en-GB" sz="2400"/>
              <a:t>Evolution of COPO</a:t>
            </a:r>
            <a:endParaRPr sz="2400"/>
          </a:p>
          <a:p>
            <a:pPr indent="-381000" lvl="0" marL="457200" rtl="0" algn="l">
              <a:lnSpc>
                <a:spcPct val="200000"/>
              </a:lnSpc>
              <a:spcBef>
                <a:spcPts val="0"/>
              </a:spcBef>
              <a:spcAft>
                <a:spcPts val="0"/>
              </a:spcAft>
              <a:buSzPts val="2400"/>
              <a:buChar char="•"/>
            </a:pPr>
            <a:r>
              <a:rPr lang="en-GB" sz="2400"/>
              <a:t>Brokering different types of data</a:t>
            </a:r>
            <a:endParaRPr sz="2400"/>
          </a:p>
          <a:p>
            <a:pPr indent="-381000" lvl="0" marL="457200" rtl="0" algn="l">
              <a:lnSpc>
                <a:spcPct val="200000"/>
              </a:lnSpc>
              <a:spcBef>
                <a:spcPts val="0"/>
              </a:spcBef>
              <a:spcAft>
                <a:spcPts val="0"/>
              </a:spcAft>
              <a:buSzPts val="2400"/>
              <a:buChar char="•"/>
            </a:pPr>
            <a:r>
              <a:rPr lang="en-GB" sz="2400"/>
              <a:t>Data deposition to ENA</a:t>
            </a:r>
            <a:endParaRPr sz="2400"/>
          </a:p>
          <a:p>
            <a:pPr indent="-381000" lvl="0" marL="457200" rtl="0" algn="l">
              <a:lnSpc>
                <a:spcPct val="200000"/>
              </a:lnSpc>
              <a:spcBef>
                <a:spcPts val="0"/>
              </a:spcBef>
              <a:spcAft>
                <a:spcPts val="0"/>
              </a:spcAft>
              <a:buSzPts val="2400"/>
              <a:buChar char="•"/>
            </a:pPr>
            <a:r>
              <a:rPr lang="en-GB" sz="2400"/>
              <a:t>Future tasks</a:t>
            </a:r>
            <a:endParaRPr sz="2400"/>
          </a:p>
        </p:txBody>
      </p:sp>
      <p:sp>
        <p:nvSpPr>
          <p:cNvPr id="497" name="Google Shape;497;p54"/>
          <p:cNvSpPr/>
          <p:nvPr/>
        </p:nvSpPr>
        <p:spPr>
          <a:xfrm>
            <a:off x="11870401" y="6536401"/>
            <a:ext cx="3216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2</a:t>
            </a:r>
            <a:endParaRPr b="0" i="0" sz="1800" u="none" cap="none" strike="noStrike">
              <a:solidFill>
                <a:schemeClr val="lt1"/>
              </a:solidFill>
              <a:latin typeface="Calibri"/>
              <a:ea typeface="Calibri"/>
              <a:cs typeface="Calibri"/>
              <a:sym typeface="Calibri"/>
            </a:endParaRPr>
          </a:p>
        </p:txBody>
      </p:sp>
      <p:sp>
        <p:nvSpPr>
          <p:cNvPr id="498" name="Google Shape;498;p54"/>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72"/>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Future tasks</a:t>
            </a:r>
            <a:endParaRPr/>
          </a:p>
        </p:txBody>
      </p:sp>
      <p:sp>
        <p:nvSpPr>
          <p:cNvPr id="737" name="Google Shape;737;p72"/>
          <p:cNvSpPr txBox="1"/>
          <p:nvPr>
            <p:ph idx="2" type="body"/>
          </p:nvPr>
        </p:nvSpPr>
        <p:spPr>
          <a:xfrm>
            <a:off x="527375" y="1475649"/>
            <a:ext cx="11137200" cy="45012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C61F16"/>
              </a:buClr>
              <a:buSzPts val="1800"/>
              <a:buChar char="●"/>
            </a:pPr>
            <a:r>
              <a:rPr lang="en-GB" sz="1800"/>
              <a:t>Phenotyping</a:t>
            </a:r>
            <a:r>
              <a:rPr lang="en-GB" sz="1800"/>
              <a:t> image data </a:t>
            </a:r>
            <a:r>
              <a:rPr lang="en-GB" sz="1800"/>
              <a:t>submission</a:t>
            </a:r>
            <a:endParaRPr sz="1800"/>
          </a:p>
          <a:p>
            <a:pPr indent="-342900" lvl="0" marL="914400" rtl="0" algn="l">
              <a:spcBef>
                <a:spcPts val="0"/>
              </a:spcBef>
              <a:spcAft>
                <a:spcPts val="0"/>
              </a:spcAft>
              <a:buClr>
                <a:srgbClr val="C61F16"/>
              </a:buClr>
              <a:buSzPts val="1800"/>
              <a:buChar char="-"/>
            </a:pPr>
            <a:r>
              <a:rPr lang="en-GB" sz="1800"/>
              <a:t>Image manifest will include Minimum Information About a Plant Phenotyping Experiment (MIAPPE), Recommended Metadata for Biological Images (REMBI),  ToL sample data</a:t>
            </a:r>
            <a:endParaRPr sz="1800"/>
          </a:p>
          <a:p>
            <a:pPr indent="-342900" lvl="0" marL="914400" rtl="0" algn="l">
              <a:spcBef>
                <a:spcPts val="0"/>
              </a:spcBef>
              <a:spcAft>
                <a:spcPts val="0"/>
              </a:spcAft>
              <a:buClr>
                <a:srgbClr val="C61F16"/>
              </a:buClr>
              <a:buSzPts val="1800"/>
              <a:buChar char="-"/>
            </a:pPr>
            <a:r>
              <a:rPr lang="en-GB" sz="1800"/>
              <a:t>Deposit image-base datasets to: </a:t>
            </a:r>
            <a:endParaRPr sz="1800"/>
          </a:p>
          <a:p>
            <a:pPr indent="-342900" lvl="1" marL="1828800" rtl="0" algn="l">
              <a:spcBef>
                <a:spcPts val="0"/>
              </a:spcBef>
              <a:spcAft>
                <a:spcPts val="0"/>
              </a:spcAft>
              <a:buClr>
                <a:srgbClr val="C61F16"/>
              </a:buClr>
              <a:buSzPts val="1800"/>
              <a:buChar char="◆"/>
            </a:pPr>
            <a:r>
              <a:rPr lang="en-GB"/>
              <a:t>Comprehensive Knowledge Archive Network (CKAN)</a:t>
            </a:r>
            <a:endParaRPr/>
          </a:p>
          <a:p>
            <a:pPr indent="-342900" lvl="1" marL="1828800" rtl="0" algn="l">
              <a:spcBef>
                <a:spcPts val="0"/>
              </a:spcBef>
              <a:spcAft>
                <a:spcPts val="0"/>
              </a:spcAft>
              <a:buClr>
                <a:srgbClr val="C61F16"/>
              </a:buClr>
              <a:buSzPts val="1800"/>
              <a:buChar char="◆"/>
            </a:pPr>
            <a:r>
              <a:rPr lang="en-GB"/>
              <a:t>Zenodo</a:t>
            </a:r>
            <a:endParaRPr/>
          </a:p>
          <a:p>
            <a:pPr indent="0" lvl="0" marL="0" rtl="0" algn="l">
              <a:spcBef>
                <a:spcPts val="0"/>
              </a:spcBef>
              <a:spcAft>
                <a:spcPts val="0"/>
              </a:spcAft>
              <a:buNone/>
            </a:pPr>
            <a:r>
              <a:t/>
            </a:r>
            <a:endParaRPr sz="1800"/>
          </a:p>
          <a:p>
            <a:pPr indent="0" lvl="0" marL="1371600" rtl="0" algn="l">
              <a:spcBef>
                <a:spcPts val="0"/>
              </a:spcBef>
              <a:spcAft>
                <a:spcPts val="0"/>
              </a:spcAft>
              <a:buNone/>
            </a:pPr>
            <a:r>
              <a:t/>
            </a:r>
            <a:endParaRPr sz="1800"/>
          </a:p>
          <a:p>
            <a:pPr indent="-342900" lvl="0" marL="457200" rtl="0" algn="l">
              <a:spcBef>
                <a:spcPts val="0"/>
              </a:spcBef>
              <a:spcAft>
                <a:spcPts val="0"/>
              </a:spcAft>
              <a:buClr>
                <a:srgbClr val="C61F16"/>
              </a:buClr>
              <a:buSzPts val="1800"/>
              <a:buChar char="●"/>
            </a:pPr>
            <a:r>
              <a:rPr lang="en-GB" sz="1800"/>
              <a:t>Enhance COPO APIs to display a mapping of ToL metadata </a:t>
            </a:r>
            <a:r>
              <a:rPr lang="en-GB" sz="1800"/>
              <a:t>field</a:t>
            </a:r>
            <a:r>
              <a:rPr lang="en-GB" sz="1800"/>
              <a:t>/column names to other standards</a:t>
            </a:r>
            <a:r>
              <a:rPr lang="en-GB" sz="1800"/>
              <a:t> - </a:t>
            </a:r>
            <a:r>
              <a:rPr lang="en-GB" sz="1800"/>
              <a:t>ENA, Darwin Core (DWC), Minimum Information about any (x) Sequence (MIxS)</a:t>
            </a:r>
            <a:endParaRPr sz="1800"/>
          </a:p>
          <a:p>
            <a:pPr indent="-342900" lvl="0" marL="914400" rtl="0" algn="l">
              <a:spcBef>
                <a:spcPts val="0"/>
              </a:spcBef>
              <a:spcAft>
                <a:spcPts val="0"/>
              </a:spcAft>
              <a:buSzPts val="1800"/>
              <a:buChar char="-"/>
            </a:pPr>
            <a:r>
              <a:rPr lang="en-GB" sz="1800"/>
              <a:t>This </a:t>
            </a:r>
            <a:r>
              <a:rPr lang="en-GB" sz="1800"/>
              <a:t>enhances</a:t>
            </a:r>
            <a:r>
              <a:rPr lang="en-GB" sz="1800"/>
              <a:t> interoperability since systems may be compliant with other standards</a:t>
            </a:r>
            <a:endParaRPr sz="1800"/>
          </a:p>
          <a:p>
            <a:pPr indent="0" lvl="0" marL="914400" rtl="0" algn="l">
              <a:spcBef>
                <a:spcPts val="0"/>
              </a:spcBef>
              <a:spcAft>
                <a:spcPts val="0"/>
              </a:spcAft>
              <a:buNone/>
            </a:pPr>
            <a:r>
              <a:t/>
            </a:r>
            <a:endParaRPr sz="1800"/>
          </a:p>
        </p:txBody>
      </p:sp>
      <p:sp>
        <p:nvSpPr>
          <p:cNvPr id="738" name="Google Shape;738;p72"/>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20</a:t>
            </a:r>
            <a:endParaRPr b="0" i="0" sz="1800" u="none" cap="none" strike="noStrike">
              <a:solidFill>
                <a:schemeClr val="lt1"/>
              </a:solidFill>
              <a:latin typeface="Calibri"/>
              <a:ea typeface="Calibri"/>
              <a:cs typeface="Calibri"/>
              <a:sym typeface="Calibri"/>
            </a:endParaRPr>
          </a:p>
        </p:txBody>
      </p:sp>
      <p:sp>
        <p:nvSpPr>
          <p:cNvPr id="739" name="Google Shape;739;p72"/>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3"/>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Summary</a:t>
            </a:r>
            <a:endParaRPr/>
          </a:p>
        </p:txBody>
      </p:sp>
      <p:sp>
        <p:nvSpPr>
          <p:cNvPr id="745" name="Google Shape;745;p73"/>
          <p:cNvSpPr txBox="1"/>
          <p:nvPr>
            <p:ph idx="1" type="body"/>
          </p:nvPr>
        </p:nvSpPr>
        <p:spPr>
          <a:xfrm>
            <a:off x="669908" y="1219284"/>
            <a:ext cx="11137200" cy="31683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GB"/>
              <a:t>COPO is in operation for over 9 years. September 2024 will make 10 years.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GB"/>
              <a:t>Samples, reads, </a:t>
            </a:r>
            <a:r>
              <a:rPr lang="en-GB"/>
              <a:t>sequencing</a:t>
            </a:r>
            <a:r>
              <a:rPr lang="en-GB"/>
              <a:t> annotations, assemblies, barcodes, data files and sample images can be submitted to COPO.</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GB"/>
              <a:t>Data submitted is published to ENA</a:t>
            </a:r>
            <a:endParaRPr/>
          </a:p>
          <a:p>
            <a:pPr indent="-342900" lvl="0" marL="914400" rtl="0" algn="l">
              <a:spcBef>
                <a:spcPts val="0"/>
              </a:spcBef>
              <a:spcAft>
                <a:spcPts val="0"/>
              </a:spcAft>
              <a:buSzPts val="1800"/>
              <a:buChar char="-"/>
            </a:pPr>
            <a:r>
              <a:rPr lang="en-GB"/>
              <a:t>Sample image data is submitted to BioImage Archive (BIA)</a:t>
            </a:r>
            <a:endParaRPr/>
          </a:p>
          <a:p>
            <a:pPr indent="-342900" lvl="0" marL="914400" rtl="0" algn="l">
              <a:spcBef>
                <a:spcPts val="0"/>
              </a:spcBef>
              <a:spcAft>
                <a:spcPts val="0"/>
              </a:spcAft>
              <a:buSzPts val="1800"/>
              <a:buChar char="-"/>
            </a:pPr>
            <a:r>
              <a:rPr lang="en-GB"/>
              <a:t>ERGA sample permits are submitted to </a:t>
            </a:r>
            <a:r>
              <a:rPr lang="en-GB"/>
              <a:t>B2DROP</a:t>
            </a:r>
            <a:endParaRPr/>
          </a:p>
        </p:txBody>
      </p:sp>
      <p:sp>
        <p:nvSpPr>
          <p:cNvPr id="746" name="Google Shape;746;p73"/>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21</a:t>
            </a:r>
            <a:endParaRPr b="0" i="0" sz="1800" u="none" cap="none" strike="noStrike">
              <a:solidFill>
                <a:schemeClr val="lt1"/>
              </a:solidFill>
              <a:latin typeface="Calibri"/>
              <a:ea typeface="Calibri"/>
              <a:cs typeface="Calibri"/>
              <a:sym typeface="Calibri"/>
            </a:endParaRPr>
          </a:p>
        </p:txBody>
      </p:sp>
      <p:sp>
        <p:nvSpPr>
          <p:cNvPr id="747" name="Google Shape;747;p73"/>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74"/>
          <p:cNvPicPr preferRelativeResize="0"/>
          <p:nvPr/>
        </p:nvPicPr>
        <p:blipFill>
          <a:blip r:embed="rId3">
            <a:alphaModFix/>
          </a:blip>
          <a:stretch>
            <a:fillRect/>
          </a:stretch>
        </p:blipFill>
        <p:spPr>
          <a:xfrm>
            <a:off x="2826200" y="2895975"/>
            <a:ext cx="2003349" cy="2003349"/>
          </a:xfrm>
          <a:prstGeom prst="rect">
            <a:avLst/>
          </a:prstGeom>
          <a:noFill/>
          <a:ln>
            <a:noFill/>
          </a:ln>
        </p:spPr>
      </p:pic>
      <p:sp>
        <p:nvSpPr>
          <p:cNvPr id="753" name="Google Shape;753;p74"/>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Need to submit data to ENA?</a:t>
            </a:r>
            <a:endParaRPr/>
          </a:p>
        </p:txBody>
      </p:sp>
      <p:sp>
        <p:nvSpPr>
          <p:cNvPr id="754" name="Google Shape;754;p74"/>
          <p:cNvSpPr txBox="1"/>
          <p:nvPr>
            <p:ph idx="1" type="body"/>
          </p:nvPr>
        </p:nvSpPr>
        <p:spPr>
          <a:xfrm>
            <a:off x="669900" y="1219278"/>
            <a:ext cx="11137200" cy="20034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GB" sz="2400"/>
              <a:t>Submit your data to COPO by visiting: </a:t>
            </a:r>
            <a:r>
              <a:rPr lang="en-GB" sz="2400" u="sng">
                <a:solidFill>
                  <a:srgbClr val="4E515A"/>
                </a:solidFill>
                <a:hlinkClick r:id="rId4">
                  <a:extLst>
                    <a:ext uri="{A12FA001-AC4F-418D-AE19-62706E023703}">
                      <ahyp:hlinkClr val="tx"/>
                    </a:ext>
                  </a:extLst>
                </a:hlinkClick>
              </a:rPr>
              <a:t>https://copo-project.org/copo</a:t>
            </a:r>
            <a:endParaRPr sz="2400" u="sng">
              <a:solidFill>
                <a:srgbClr val="4E515A"/>
              </a:solidFill>
            </a:endParaRPr>
          </a:p>
          <a:p>
            <a:pPr indent="0" lvl="0" marL="457200" rtl="0" algn="l">
              <a:spcBef>
                <a:spcPts val="0"/>
              </a:spcBef>
              <a:spcAft>
                <a:spcPts val="0"/>
              </a:spcAft>
              <a:buNone/>
            </a:pPr>
            <a:r>
              <a:t/>
            </a:r>
            <a:endParaRPr sz="2400" u="sng"/>
          </a:p>
          <a:p>
            <a:pPr indent="0" lvl="0" marL="457200" rtl="0" algn="l">
              <a:spcBef>
                <a:spcPts val="0"/>
              </a:spcBef>
              <a:spcAft>
                <a:spcPts val="0"/>
              </a:spcAft>
              <a:buNone/>
            </a:pPr>
            <a:r>
              <a:rPr lang="en-GB" sz="2400"/>
              <a:t> </a:t>
            </a:r>
            <a:endParaRPr sz="2400"/>
          </a:p>
          <a:p>
            <a:pPr indent="-381000" lvl="0" marL="457200" rtl="0" algn="l">
              <a:spcBef>
                <a:spcPts val="0"/>
              </a:spcBef>
              <a:spcAft>
                <a:spcPts val="0"/>
              </a:spcAft>
              <a:buSzPts val="2400"/>
              <a:buChar char="•"/>
            </a:pPr>
            <a:r>
              <a:rPr lang="en-GB" sz="2400"/>
              <a:t>If you </a:t>
            </a:r>
            <a:r>
              <a:rPr lang="en-GB" sz="2400"/>
              <a:t>encounter</a:t>
            </a:r>
            <a:r>
              <a:rPr lang="en-GB" sz="2400"/>
              <a:t> any issues or have </a:t>
            </a:r>
            <a:r>
              <a:rPr lang="en-GB" sz="2400"/>
              <a:t>enquiries</a:t>
            </a:r>
            <a:r>
              <a:rPr lang="en-GB" sz="2400"/>
              <a:t>, contact the COPO team who would be happy to assist you.</a:t>
            </a:r>
            <a:endParaRPr sz="2400"/>
          </a:p>
        </p:txBody>
      </p:sp>
      <p:sp>
        <p:nvSpPr>
          <p:cNvPr id="755" name="Google Shape;755;p74"/>
          <p:cNvSpPr/>
          <p:nvPr/>
        </p:nvSpPr>
        <p:spPr>
          <a:xfrm>
            <a:off x="11742150" y="6536400"/>
            <a:ext cx="4497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22</a:t>
            </a:r>
            <a:endParaRPr b="0" i="0" sz="1800" u="none" cap="none" strike="noStrike">
              <a:solidFill>
                <a:schemeClr val="lt1"/>
              </a:solidFill>
              <a:latin typeface="Calibri"/>
              <a:ea typeface="Calibri"/>
              <a:cs typeface="Calibri"/>
              <a:sym typeface="Calibri"/>
            </a:endParaRPr>
          </a:p>
        </p:txBody>
      </p:sp>
      <p:sp>
        <p:nvSpPr>
          <p:cNvPr id="756" name="Google Shape;756;p74"/>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
        <p:nvSpPr>
          <p:cNvPr id="757" name="Google Shape;757;p74"/>
          <p:cNvSpPr txBox="1"/>
          <p:nvPr>
            <p:ph idx="1" type="body"/>
          </p:nvPr>
        </p:nvSpPr>
        <p:spPr>
          <a:xfrm>
            <a:off x="4715275" y="3663725"/>
            <a:ext cx="3600300" cy="526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GB" sz="2400"/>
              <a:t>ei.copo@earlham.ac.uk</a:t>
            </a:r>
            <a:endParaRPr sz="2400"/>
          </a:p>
        </p:txBody>
      </p:sp>
      <p:pic>
        <p:nvPicPr>
          <p:cNvPr id="758" name="Google Shape;758;p74"/>
          <p:cNvPicPr preferRelativeResize="0"/>
          <p:nvPr/>
        </p:nvPicPr>
        <p:blipFill>
          <a:blip r:embed="rId5">
            <a:alphaModFix/>
          </a:blip>
          <a:stretch>
            <a:fillRect/>
          </a:stretch>
        </p:blipFill>
        <p:spPr>
          <a:xfrm>
            <a:off x="1738000" y="4575400"/>
            <a:ext cx="2895025" cy="1610275"/>
          </a:xfrm>
          <a:prstGeom prst="rect">
            <a:avLst/>
          </a:prstGeom>
          <a:noFill/>
          <a:ln>
            <a:noFill/>
          </a:ln>
        </p:spPr>
      </p:pic>
      <p:sp>
        <p:nvSpPr>
          <p:cNvPr id="759" name="Google Shape;759;p74"/>
          <p:cNvSpPr txBox="1"/>
          <p:nvPr>
            <p:ph idx="1" type="body"/>
          </p:nvPr>
        </p:nvSpPr>
        <p:spPr>
          <a:xfrm>
            <a:off x="4752075" y="5130075"/>
            <a:ext cx="4702500" cy="688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GB" sz="2400"/>
              <a:t>http://copo-docs.readthedocs.io</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5"/>
          <p:cNvSpPr txBox="1"/>
          <p:nvPr>
            <p:ph idx="1" type="body"/>
          </p:nvPr>
        </p:nvSpPr>
        <p:spPr>
          <a:xfrm>
            <a:off x="567003" y="1255025"/>
            <a:ext cx="1524600" cy="2880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GB" sz="1400"/>
              <a:t>Felix Shaw</a:t>
            </a:r>
            <a:endParaRPr sz="1400"/>
          </a:p>
        </p:txBody>
      </p:sp>
      <p:sp>
        <p:nvSpPr>
          <p:cNvPr id="766" name="Google Shape;766;p75"/>
          <p:cNvSpPr txBox="1"/>
          <p:nvPr>
            <p:ph idx="2" type="body"/>
          </p:nvPr>
        </p:nvSpPr>
        <p:spPr>
          <a:xfrm>
            <a:off x="2091003" y="1233625"/>
            <a:ext cx="1797600" cy="288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GB" sz="1400"/>
              <a:t>Debby Ku</a:t>
            </a:r>
            <a:endParaRPr sz="1400"/>
          </a:p>
        </p:txBody>
      </p:sp>
      <p:sp>
        <p:nvSpPr>
          <p:cNvPr id="767" name="Google Shape;767;p75"/>
          <p:cNvSpPr txBox="1"/>
          <p:nvPr>
            <p:ph idx="3" type="body"/>
          </p:nvPr>
        </p:nvSpPr>
        <p:spPr>
          <a:xfrm>
            <a:off x="719402" y="822975"/>
            <a:ext cx="2317200" cy="36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200"/>
              <a:buNone/>
            </a:pPr>
            <a:r>
              <a:rPr lang="en-GB" sz="1400">
                <a:latin typeface="Arial"/>
                <a:ea typeface="Arial"/>
                <a:cs typeface="Arial"/>
                <a:sym typeface="Arial"/>
              </a:rPr>
              <a:t>Papatheodorou Group</a:t>
            </a:r>
            <a:endParaRPr sz="1500"/>
          </a:p>
        </p:txBody>
      </p:sp>
      <p:sp>
        <p:nvSpPr>
          <p:cNvPr id="768" name="Google Shape;768;p75"/>
          <p:cNvSpPr txBox="1"/>
          <p:nvPr/>
        </p:nvSpPr>
        <p:spPr>
          <a:xfrm>
            <a:off x="719400" y="1889500"/>
            <a:ext cx="55374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chemeClr val="lt1"/>
                </a:solidFill>
                <a:latin typeface="Roboto"/>
                <a:ea typeface="Roboto"/>
                <a:cs typeface="Roboto"/>
                <a:sym typeface="Roboto"/>
              </a:rPr>
              <a:t>The Collaborative OPen Omics (COPO) project is supported by the Biotechnology and Biological Sciences Research Council (BBSRC), part of UK Research and Innovation, through the Cellular Genomics (CELLGEN) Grant BBS/E/ER/230001A, Data Infrastructure and Algorithms Group Grant EI-G-Data,  Decoding Biodiversity (DECODE): Development of Novel Experimental and Bioinformatic Tools for Genomic Diversity and Analysis Grant BBS/E/ER/230002A and EI - Darwin Tree of Life Grant GP182.</a:t>
            </a:r>
            <a:endParaRPr sz="1100">
              <a:solidFill>
                <a:schemeClr val="lt1"/>
              </a:solidFill>
              <a:latin typeface="Roboto"/>
              <a:ea typeface="Roboto"/>
              <a:cs typeface="Roboto"/>
              <a:sym typeface="Roboto"/>
            </a:endParaRPr>
          </a:p>
        </p:txBody>
      </p:sp>
      <p:sp>
        <p:nvSpPr>
          <p:cNvPr id="769" name="Google Shape;769;p75"/>
          <p:cNvSpPr txBox="1"/>
          <p:nvPr>
            <p:ph type="title"/>
          </p:nvPr>
        </p:nvSpPr>
        <p:spPr>
          <a:xfrm>
            <a:off x="541175" y="188650"/>
            <a:ext cx="3494100" cy="554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sz="2800">
                <a:solidFill>
                  <a:schemeClr val="lt1"/>
                </a:solidFill>
              </a:rPr>
              <a:t>Acknowledgements</a:t>
            </a:r>
            <a:endParaRPr sz="2800">
              <a:solidFill>
                <a:schemeClr val="lt1"/>
              </a:solidFill>
            </a:endParaRPr>
          </a:p>
        </p:txBody>
      </p:sp>
      <p:pic>
        <p:nvPicPr>
          <p:cNvPr descr="White text on a black background&#10;&#10;Description automatically generated" id="770" name="Google Shape;770;p75"/>
          <p:cNvPicPr preferRelativeResize="0"/>
          <p:nvPr/>
        </p:nvPicPr>
        <p:blipFill rotWithShape="1">
          <a:blip r:embed="rId3">
            <a:alphaModFix/>
          </a:blip>
          <a:srcRect b="0" l="0" r="0" t="0"/>
          <a:stretch/>
        </p:blipFill>
        <p:spPr>
          <a:xfrm>
            <a:off x="752075" y="4148775"/>
            <a:ext cx="1465476" cy="466424"/>
          </a:xfrm>
          <a:prstGeom prst="rect">
            <a:avLst/>
          </a:prstGeom>
          <a:noFill/>
          <a:ln>
            <a:noFill/>
          </a:ln>
        </p:spPr>
      </p:pic>
      <p:pic>
        <p:nvPicPr>
          <p:cNvPr descr="A black background with white text&#10;&#10;Description automatically generated" id="771" name="Google Shape;771;p75"/>
          <p:cNvPicPr preferRelativeResize="0"/>
          <p:nvPr/>
        </p:nvPicPr>
        <p:blipFill rotWithShape="1">
          <a:blip r:embed="rId4">
            <a:alphaModFix/>
          </a:blip>
          <a:srcRect b="0" l="0" r="0" t="0"/>
          <a:stretch/>
        </p:blipFill>
        <p:spPr>
          <a:xfrm>
            <a:off x="778650" y="3365625"/>
            <a:ext cx="1465475" cy="466425"/>
          </a:xfrm>
          <a:prstGeom prst="rect">
            <a:avLst/>
          </a:prstGeom>
          <a:noFill/>
          <a:ln>
            <a:noFill/>
          </a:ln>
        </p:spPr>
      </p:pic>
      <p:pic>
        <p:nvPicPr>
          <p:cNvPr id="772" name="Google Shape;772;p75"/>
          <p:cNvPicPr preferRelativeResize="0"/>
          <p:nvPr/>
        </p:nvPicPr>
        <p:blipFill rotWithShape="1">
          <a:blip r:embed="rId5">
            <a:alphaModFix/>
          </a:blip>
          <a:srcRect b="26608" l="0" r="0" t="26612"/>
          <a:stretch/>
        </p:blipFill>
        <p:spPr>
          <a:xfrm>
            <a:off x="2688575" y="4027725"/>
            <a:ext cx="1373475" cy="653650"/>
          </a:xfrm>
          <a:prstGeom prst="rect">
            <a:avLst/>
          </a:prstGeom>
          <a:noFill/>
          <a:ln>
            <a:noFill/>
          </a:ln>
        </p:spPr>
      </p:pic>
      <p:pic>
        <p:nvPicPr>
          <p:cNvPr id="773" name="Google Shape;773;p75"/>
          <p:cNvPicPr preferRelativeResize="0"/>
          <p:nvPr/>
        </p:nvPicPr>
        <p:blipFill rotWithShape="1">
          <a:blip r:embed="rId6">
            <a:alphaModFix/>
          </a:blip>
          <a:srcRect b="0" l="1681" r="1671" t="0"/>
          <a:stretch/>
        </p:blipFill>
        <p:spPr>
          <a:xfrm>
            <a:off x="2688575" y="3271975"/>
            <a:ext cx="1160725" cy="554800"/>
          </a:xfrm>
          <a:prstGeom prst="rect">
            <a:avLst/>
          </a:prstGeom>
          <a:noFill/>
          <a:ln>
            <a:noFill/>
          </a:ln>
        </p:spPr>
      </p:pic>
      <p:pic>
        <p:nvPicPr>
          <p:cNvPr id="774" name="Google Shape;774;p75"/>
          <p:cNvPicPr preferRelativeResize="0"/>
          <p:nvPr/>
        </p:nvPicPr>
        <p:blipFill rotWithShape="1">
          <a:blip r:embed="rId7">
            <a:alphaModFix/>
          </a:blip>
          <a:srcRect b="7749" l="0" r="0" t="7741"/>
          <a:stretch/>
        </p:blipFill>
        <p:spPr>
          <a:xfrm>
            <a:off x="4381975" y="3229650"/>
            <a:ext cx="1242200" cy="597125"/>
          </a:xfrm>
          <a:prstGeom prst="rect">
            <a:avLst/>
          </a:prstGeom>
          <a:noFill/>
          <a:ln>
            <a:noFill/>
          </a:ln>
        </p:spPr>
      </p:pic>
      <p:pic>
        <p:nvPicPr>
          <p:cNvPr id="775" name="Google Shape;775;p75"/>
          <p:cNvPicPr preferRelativeResize="0"/>
          <p:nvPr/>
        </p:nvPicPr>
        <p:blipFill>
          <a:blip r:embed="rId8">
            <a:alphaModFix/>
          </a:blip>
          <a:stretch>
            <a:fillRect/>
          </a:stretch>
        </p:blipFill>
        <p:spPr>
          <a:xfrm>
            <a:off x="4434875" y="4082700"/>
            <a:ext cx="1373475" cy="554800"/>
          </a:xfrm>
          <a:prstGeom prst="rect">
            <a:avLst/>
          </a:prstGeom>
          <a:noFill/>
          <a:ln>
            <a:noFill/>
          </a:ln>
        </p:spPr>
      </p:pic>
      <p:sp>
        <p:nvSpPr>
          <p:cNvPr id="776" name="Google Shape;776;p75"/>
          <p:cNvSpPr txBox="1"/>
          <p:nvPr>
            <p:ph idx="2" type="body"/>
          </p:nvPr>
        </p:nvSpPr>
        <p:spPr>
          <a:xfrm>
            <a:off x="7588750" y="4435025"/>
            <a:ext cx="1875300" cy="288000"/>
          </a:xfrm>
          <a:prstGeom prst="rect">
            <a:avLst/>
          </a:prstGeom>
          <a:noFill/>
          <a:ln>
            <a:noFill/>
          </a:ln>
        </p:spPr>
        <p:txBody>
          <a:bodyPr anchorCtr="0" anchor="t" bIns="45700" lIns="91425" spcFirstLastPara="1" rIns="91425" wrap="square" tIns="45700">
            <a:noAutofit/>
          </a:bodyPr>
          <a:lstStyle/>
          <a:p>
            <a:pPr indent="-317500" lvl="0" marL="457200" rtl="0" algn="r">
              <a:spcBef>
                <a:spcPts val="0"/>
              </a:spcBef>
              <a:spcAft>
                <a:spcPts val="0"/>
              </a:spcAft>
              <a:buSzPts val="1400"/>
              <a:buChar char="●"/>
            </a:pPr>
            <a:r>
              <a:rPr lang="en-GB" sz="1400"/>
              <a:t>Nancy</a:t>
            </a:r>
            <a:r>
              <a:rPr lang="en-GB" sz="1400"/>
              <a:t> Holroyd</a:t>
            </a:r>
            <a:endParaRPr sz="1400"/>
          </a:p>
        </p:txBody>
      </p:sp>
      <p:sp>
        <p:nvSpPr>
          <p:cNvPr id="777" name="Google Shape;777;p75"/>
          <p:cNvSpPr txBox="1"/>
          <p:nvPr>
            <p:ph idx="2" type="body"/>
          </p:nvPr>
        </p:nvSpPr>
        <p:spPr>
          <a:xfrm>
            <a:off x="7667275" y="4736300"/>
            <a:ext cx="1373400" cy="36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GB" sz="1400"/>
              <a:t>Ian</a:t>
            </a:r>
            <a:r>
              <a:rPr lang="en-GB" sz="1400"/>
              <a:t> Still </a:t>
            </a:r>
            <a:endParaRPr sz="1400"/>
          </a:p>
        </p:txBody>
      </p:sp>
      <p:sp>
        <p:nvSpPr>
          <p:cNvPr id="778" name="Google Shape;778;p75"/>
          <p:cNvSpPr txBox="1"/>
          <p:nvPr>
            <p:ph idx="3" type="body"/>
          </p:nvPr>
        </p:nvSpPr>
        <p:spPr>
          <a:xfrm>
            <a:off x="7200175" y="3794775"/>
            <a:ext cx="2517000" cy="360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200"/>
              <a:buNone/>
            </a:pPr>
            <a:r>
              <a:rPr lang="en-GB" sz="1400">
                <a:latin typeface="Arial"/>
                <a:ea typeface="Arial"/>
                <a:cs typeface="Arial"/>
                <a:sym typeface="Arial"/>
              </a:rPr>
              <a:t>Wellcome Sanger Institute</a:t>
            </a:r>
            <a:endParaRPr sz="1400">
              <a:latin typeface="Arial"/>
              <a:ea typeface="Arial"/>
              <a:cs typeface="Arial"/>
              <a:sym typeface="Arial"/>
            </a:endParaRPr>
          </a:p>
        </p:txBody>
      </p:sp>
      <p:sp>
        <p:nvSpPr>
          <p:cNvPr id="779" name="Google Shape;779;p75"/>
          <p:cNvSpPr txBox="1"/>
          <p:nvPr>
            <p:ph idx="2" type="body"/>
          </p:nvPr>
        </p:nvSpPr>
        <p:spPr>
          <a:xfrm>
            <a:off x="7512550" y="929825"/>
            <a:ext cx="1875300" cy="288000"/>
          </a:xfrm>
          <a:prstGeom prst="rect">
            <a:avLst/>
          </a:prstGeom>
          <a:noFill/>
          <a:ln>
            <a:noFill/>
          </a:ln>
        </p:spPr>
        <p:txBody>
          <a:bodyPr anchorCtr="0" anchor="t" bIns="45700" lIns="91425" spcFirstLastPara="1" rIns="91425" wrap="square" tIns="45700">
            <a:noAutofit/>
          </a:bodyPr>
          <a:lstStyle/>
          <a:p>
            <a:pPr indent="-317500" lvl="0" marL="457200" rtl="0" algn="r">
              <a:spcBef>
                <a:spcPts val="0"/>
              </a:spcBef>
              <a:spcAft>
                <a:spcPts val="0"/>
              </a:spcAft>
              <a:buSzPts val="1400"/>
              <a:buChar char="●"/>
            </a:pPr>
            <a:r>
              <a:rPr lang="en-GB" sz="1400"/>
              <a:t>Rita Monteiro</a:t>
            </a:r>
            <a:endParaRPr sz="1400"/>
          </a:p>
        </p:txBody>
      </p:sp>
      <p:sp>
        <p:nvSpPr>
          <p:cNvPr id="780" name="Google Shape;780;p75"/>
          <p:cNvSpPr txBox="1"/>
          <p:nvPr>
            <p:ph idx="2" type="body"/>
          </p:nvPr>
        </p:nvSpPr>
        <p:spPr>
          <a:xfrm>
            <a:off x="7667275" y="1612100"/>
            <a:ext cx="1958400" cy="36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GB" sz="1400"/>
              <a:t>Astrid Böhne</a:t>
            </a:r>
            <a:endParaRPr sz="1400"/>
          </a:p>
        </p:txBody>
      </p:sp>
      <p:sp>
        <p:nvSpPr>
          <p:cNvPr id="781" name="Google Shape;781;p75"/>
          <p:cNvSpPr txBox="1"/>
          <p:nvPr>
            <p:ph idx="3" type="body"/>
          </p:nvPr>
        </p:nvSpPr>
        <p:spPr>
          <a:xfrm>
            <a:off x="7272600" y="670575"/>
            <a:ext cx="1797600" cy="36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200"/>
              <a:buNone/>
            </a:pPr>
            <a:r>
              <a:rPr lang="en-GB" sz="1400">
                <a:latin typeface="Arial"/>
                <a:ea typeface="Arial"/>
                <a:cs typeface="Arial"/>
                <a:sym typeface="Arial"/>
              </a:rPr>
              <a:t>BGE project</a:t>
            </a:r>
            <a:endParaRPr sz="1400">
              <a:latin typeface="Arial"/>
              <a:ea typeface="Arial"/>
              <a:cs typeface="Arial"/>
              <a:sym typeface="Arial"/>
            </a:endParaRPr>
          </a:p>
        </p:txBody>
      </p:sp>
      <p:sp>
        <p:nvSpPr>
          <p:cNvPr id="782" name="Google Shape;782;p75"/>
          <p:cNvSpPr txBox="1"/>
          <p:nvPr>
            <p:ph idx="3" type="body"/>
          </p:nvPr>
        </p:nvSpPr>
        <p:spPr>
          <a:xfrm>
            <a:off x="7272601" y="1280175"/>
            <a:ext cx="1589100" cy="36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200"/>
              <a:buNone/>
            </a:pPr>
            <a:r>
              <a:rPr lang="en-GB" sz="1400">
                <a:latin typeface="Arial"/>
                <a:ea typeface="Arial"/>
                <a:cs typeface="Arial"/>
                <a:sym typeface="Arial"/>
              </a:rPr>
              <a:t>ERGA</a:t>
            </a:r>
            <a:r>
              <a:rPr lang="en-GB" sz="1400">
                <a:latin typeface="Arial"/>
                <a:ea typeface="Arial"/>
                <a:cs typeface="Arial"/>
                <a:sym typeface="Arial"/>
              </a:rPr>
              <a:t> project</a:t>
            </a:r>
            <a:endParaRPr sz="1400">
              <a:latin typeface="Arial"/>
              <a:ea typeface="Arial"/>
              <a:cs typeface="Arial"/>
              <a:sym typeface="Arial"/>
            </a:endParaRPr>
          </a:p>
        </p:txBody>
      </p:sp>
      <p:sp>
        <p:nvSpPr>
          <p:cNvPr id="783" name="Google Shape;783;p75"/>
          <p:cNvSpPr txBox="1"/>
          <p:nvPr>
            <p:ph idx="2" type="body"/>
          </p:nvPr>
        </p:nvSpPr>
        <p:spPr>
          <a:xfrm>
            <a:off x="7664950" y="2374100"/>
            <a:ext cx="2371500" cy="36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GB" sz="1400"/>
              <a:t>Seanna McTaggart</a:t>
            </a:r>
            <a:endParaRPr sz="1400"/>
          </a:p>
        </p:txBody>
      </p:sp>
      <p:sp>
        <p:nvSpPr>
          <p:cNvPr id="784" name="Google Shape;784;p75"/>
          <p:cNvSpPr txBox="1"/>
          <p:nvPr>
            <p:ph idx="3" type="body"/>
          </p:nvPr>
        </p:nvSpPr>
        <p:spPr>
          <a:xfrm>
            <a:off x="7272601" y="2042175"/>
            <a:ext cx="1589100" cy="36060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Clr>
                <a:schemeClr val="lt1"/>
              </a:buClr>
              <a:buSzPct val="85714"/>
              <a:buNone/>
            </a:pPr>
            <a:r>
              <a:rPr lang="en-GB" sz="1400">
                <a:latin typeface="Arial"/>
                <a:ea typeface="Arial"/>
                <a:cs typeface="Arial"/>
                <a:sym typeface="Arial"/>
              </a:rPr>
              <a:t>Earlham Institute</a:t>
            </a:r>
            <a:endParaRPr sz="1400">
              <a:latin typeface="Arial"/>
              <a:ea typeface="Arial"/>
              <a:cs typeface="Arial"/>
              <a:sym typeface="Arial"/>
            </a:endParaRPr>
          </a:p>
        </p:txBody>
      </p:sp>
      <p:sp>
        <p:nvSpPr>
          <p:cNvPr id="785" name="Google Shape;785;p75"/>
          <p:cNvSpPr txBox="1"/>
          <p:nvPr>
            <p:ph idx="2" type="body"/>
          </p:nvPr>
        </p:nvSpPr>
        <p:spPr>
          <a:xfrm>
            <a:off x="7664950" y="3069300"/>
            <a:ext cx="2769900" cy="36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GB" sz="1400"/>
              <a:t>Krister Jazz Urog (</a:t>
            </a:r>
            <a:r>
              <a:rPr lang="en-GB" sz="1400"/>
              <a:t>Alumni</a:t>
            </a:r>
            <a:r>
              <a:rPr lang="en-GB" sz="1400"/>
              <a:t>)</a:t>
            </a:r>
            <a:endParaRPr sz="1400"/>
          </a:p>
        </p:txBody>
      </p:sp>
      <p:sp>
        <p:nvSpPr>
          <p:cNvPr id="786" name="Google Shape;786;p75"/>
          <p:cNvSpPr txBox="1"/>
          <p:nvPr>
            <p:ph idx="2" type="body"/>
          </p:nvPr>
        </p:nvSpPr>
        <p:spPr>
          <a:xfrm>
            <a:off x="7502200" y="2758625"/>
            <a:ext cx="1797600" cy="288000"/>
          </a:xfrm>
          <a:prstGeom prst="rect">
            <a:avLst/>
          </a:prstGeom>
          <a:noFill/>
          <a:ln>
            <a:noFill/>
          </a:ln>
        </p:spPr>
        <p:txBody>
          <a:bodyPr anchorCtr="0" anchor="t" bIns="45700" lIns="91425" spcFirstLastPara="1" rIns="91425" wrap="square" tIns="45700">
            <a:noAutofit/>
          </a:bodyPr>
          <a:lstStyle/>
          <a:p>
            <a:pPr indent="-317500" lvl="0" marL="457200" rtl="0" algn="r">
              <a:spcBef>
                <a:spcPts val="0"/>
              </a:spcBef>
              <a:spcAft>
                <a:spcPts val="0"/>
              </a:spcAft>
              <a:buSzPts val="1400"/>
              <a:buChar char="●"/>
            </a:pPr>
            <a:r>
              <a:rPr lang="en-GB" sz="1400"/>
              <a:t>David Wright</a:t>
            </a:r>
            <a:endParaRPr sz="1400"/>
          </a:p>
        </p:txBody>
      </p:sp>
      <p:sp>
        <p:nvSpPr>
          <p:cNvPr id="787" name="Google Shape;787;p75"/>
          <p:cNvSpPr txBox="1"/>
          <p:nvPr>
            <p:ph idx="2" type="body"/>
          </p:nvPr>
        </p:nvSpPr>
        <p:spPr>
          <a:xfrm>
            <a:off x="7673375" y="4126700"/>
            <a:ext cx="1690500" cy="288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GB" sz="1400"/>
              <a:t>Radka Platte</a:t>
            </a:r>
            <a:endParaRPr sz="1400"/>
          </a:p>
        </p:txBody>
      </p:sp>
      <p:sp>
        <p:nvSpPr>
          <p:cNvPr id="788" name="Google Shape;788;p75"/>
          <p:cNvSpPr txBox="1"/>
          <p:nvPr>
            <p:ph idx="2" type="body"/>
          </p:nvPr>
        </p:nvSpPr>
        <p:spPr>
          <a:xfrm>
            <a:off x="7673375" y="3396150"/>
            <a:ext cx="1690500" cy="36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GB" sz="1400"/>
              <a:t>Will</a:t>
            </a:r>
            <a:r>
              <a:rPr lang="en-GB" sz="1400"/>
              <a:t> Nash</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5"/>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Evolution of COPO</a:t>
            </a:r>
            <a:endParaRPr/>
          </a:p>
        </p:txBody>
      </p:sp>
      <p:grpSp>
        <p:nvGrpSpPr>
          <p:cNvPr id="504" name="Google Shape;504;p55"/>
          <p:cNvGrpSpPr/>
          <p:nvPr/>
        </p:nvGrpSpPr>
        <p:grpSpPr>
          <a:xfrm>
            <a:off x="219601" y="1098800"/>
            <a:ext cx="3479182" cy="3304082"/>
            <a:chOff x="3154233" y="1109876"/>
            <a:chExt cx="2370338" cy="2478124"/>
          </a:xfrm>
        </p:grpSpPr>
        <p:sp>
          <p:nvSpPr>
            <p:cNvPr id="505" name="Google Shape;505;p55"/>
            <p:cNvSpPr/>
            <p:nvPr/>
          </p:nvSpPr>
          <p:spPr>
            <a:xfrm>
              <a:off x="3485717" y="3079475"/>
              <a:ext cx="1294800" cy="133500"/>
            </a:xfrm>
            <a:prstGeom prst="rect">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p55"/>
            <p:cNvSpPr txBox="1"/>
            <p:nvPr/>
          </p:nvSpPr>
          <p:spPr>
            <a:xfrm>
              <a:off x="3154233" y="3216600"/>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latin typeface="Roboto"/>
                  <a:ea typeface="Roboto"/>
                  <a:cs typeface="Roboto"/>
                  <a:sym typeface="Roboto"/>
                </a:rPr>
                <a:t>2014</a:t>
              </a:r>
              <a:endParaRPr b="1" sz="1600">
                <a:latin typeface="Roboto"/>
                <a:ea typeface="Roboto"/>
                <a:cs typeface="Roboto"/>
                <a:sym typeface="Roboto"/>
              </a:endParaRPr>
            </a:p>
          </p:txBody>
        </p:sp>
        <p:sp>
          <p:nvSpPr>
            <p:cNvPr id="507" name="Google Shape;507;p55"/>
            <p:cNvSpPr txBox="1"/>
            <p:nvPr/>
          </p:nvSpPr>
          <p:spPr>
            <a:xfrm>
              <a:off x="3272471" y="1109876"/>
              <a:ext cx="2252100" cy="1812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GB" sz="1100">
                  <a:solidFill>
                    <a:schemeClr val="dk1"/>
                  </a:solidFill>
                  <a:latin typeface="Roboto"/>
                  <a:ea typeface="Roboto"/>
                  <a:cs typeface="Roboto"/>
                  <a:sym typeface="Roboto"/>
                </a:rPr>
                <a:t>COPO project was launched</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Launched on September, 2014</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Aim to improve open access to and management of data within plant research</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Web based data brokering system</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Built using Django and Python</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Open-source tool based on data submissions via wizards</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Data submitted is shared to repositories</a:t>
              </a:r>
              <a:endParaRPr b="1" sz="1100">
                <a:latin typeface="Roboto"/>
                <a:ea typeface="Roboto"/>
                <a:cs typeface="Roboto"/>
                <a:sym typeface="Roboto"/>
              </a:endParaRPr>
            </a:p>
          </p:txBody>
        </p:sp>
        <p:grpSp>
          <p:nvGrpSpPr>
            <p:cNvPr id="508" name="Google Shape;508;p55"/>
            <p:cNvGrpSpPr/>
            <p:nvPr/>
          </p:nvGrpSpPr>
          <p:grpSpPr>
            <a:xfrm>
              <a:off x="3435870" y="2800065"/>
              <a:ext cx="92400" cy="411825"/>
              <a:chOff x="845575" y="2563700"/>
              <a:chExt cx="92400" cy="411825"/>
            </a:xfrm>
          </p:grpSpPr>
          <p:sp>
            <p:nvSpPr>
              <p:cNvPr id="509" name="Google Shape;509;p55"/>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10" name="Google Shape;510;p5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511" name="Google Shape;511;p55"/>
          <p:cNvGrpSpPr/>
          <p:nvPr/>
        </p:nvGrpSpPr>
        <p:grpSpPr>
          <a:xfrm>
            <a:off x="1734416" y="3222372"/>
            <a:ext cx="3068099" cy="3297922"/>
            <a:chOff x="1828196" y="2702596"/>
            <a:chExt cx="1996421" cy="2473503"/>
          </a:xfrm>
        </p:grpSpPr>
        <p:sp>
          <p:nvSpPr>
            <p:cNvPr id="512" name="Google Shape;512;p55"/>
            <p:cNvSpPr/>
            <p:nvPr/>
          </p:nvSpPr>
          <p:spPr>
            <a:xfrm>
              <a:off x="2191011" y="3079475"/>
              <a:ext cx="1294800" cy="1335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 name="Google Shape;513;p55"/>
            <p:cNvSpPr txBox="1"/>
            <p:nvPr/>
          </p:nvSpPr>
          <p:spPr>
            <a:xfrm>
              <a:off x="1828196"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latin typeface="Roboto"/>
                  <a:ea typeface="Roboto"/>
                  <a:cs typeface="Roboto"/>
                  <a:sym typeface="Roboto"/>
                </a:rPr>
                <a:t>2018</a:t>
              </a:r>
              <a:endParaRPr b="1" sz="1600">
                <a:latin typeface="Roboto"/>
                <a:ea typeface="Roboto"/>
                <a:cs typeface="Roboto"/>
                <a:sym typeface="Roboto"/>
              </a:endParaRPr>
            </a:p>
          </p:txBody>
        </p:sp>
        <p:sp>
          <p:nvSpPr>
            <p:cNvPr id="514" name="Google Shape;514;p55"/>
            <p:cNvSpPr txBox="1"/>
            <p:nvPr/>
          </p:nvSpPr>
          <p:spPr>
            <a:xfrm>
              <a:off x="1896217" y="3503000"/>
              <a:ext cx="1928400" cy="1673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GB" sz="1100">
                  <a:latin typeface="Roboto"/>
                  <a:ea typeface="Roboto"/>
                  <a:cs typeface="Roboto"/>
                  <a:sym typeface="Roboto"/>
                </a:rPr>
                <a:t>Partnership with CGIAR</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latin typeface="Roboto"/>
                  <a:ea typeface="Roboto"/>
                  <a:cs typeface="Roboto"/>
                  <a:sym typeface="Roboto"/>
                </a:rPr>
                <a:t>Provided a unified manner of capturing metadata</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latin typeface="Roboto"/>
                  <a:ea typeface="Roboto"/>
                  <a:cs typeface="Roboto"/>
                  <a:sym typeface="Roboto"/>
                </a:rPr>
                <a:t>Incorporated CG Core metadata schema to </a:t>
              </a:r>
              <a:r>
                <a:rPr lang="en-GB" sz="1100">
                  <a:latin typeface="Roboto"/>
                  <a:ea typeface="Roboto"/>
                  <a:cs typeface="Roboto"/>
                  <a:sym typeface="Roboto"/>
                </a:rPr>
                <a:t>capture</a:t>
              </a:r>
              <a:r>
                <a:rPr lang="en-GB" sz="1100">
                  <a:latin typeface="Roboto"/>
                  <a:ea typeface="Roboto"/>
                  <a:cs typeface="Roboto"/>
                  <a:sym typeface="Roboto"/>
                </a:rPr>
                <a:t> agricultural resources across 15 CGIAR centres</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GB" sz="1100">
                  <a:latin typeface="Roboto"/>
                  <a:ea typeface="Roboto"/>
                  <a:cs typeface="Roboto"/>
                  <a:sym typeface="Roboto"/>
                </a:rPr>
                <a:t>Increased discoverability and </a:t>
              </a:r>
              <a:r>
                <a:rPr lang="en-GB" sz="1100">
                  <a:latin typeface="Roboto"/>
                  <a:ea typeface="Roboto"/>
                  <a:cs typeface="Roboto"/>
                  <a:sym typeface="Roboto"/>
                </a:rPr>
                <a:t>interoperability</a:t>
              </a:r>
              <a:r>
                <a:rPr lang="en-GB" sz="1100">
                  <a:latin typeface="Roboto"/>
                  <a:ea typeface="Roboto"/>
                  <a:cs typeface="Roboto"/>
                  <a:sym typeface="Roboto"/>
                </a:rPr>
                <a:t> of data</a:t>
              </a:r>
              <a:endParaRPr b="1" sz="1100">
                <a:latin typeface="Roboto"/>
                <a:ea typeface="Roboto"/>
                <a:cs typeface="Roboto"/>
                <a:sym typeface="Roboto"/>
              </a:endParaRPr>
            </a:p>
          </p:txBody>
        </p:sp>
        <p:grpSp>
          <p:nvGrpSpPr>
            <p:cNvPr id="515" name="Google Shape;515;p55"/>
            <p:cNvGrpSpPr/>
            <p:nvPr/>
          </p:nvGrpSpPr>
          <p:grpSpPr>
            <a:xfrm rot="10800000">
              <a:off x="2149293" y="3079467"/>
              <a:ext cx="92400" cy="411825"/>
              <a:chOff x="2072481" y="2563700"/>
              <a:chExt cx="92400" cy="411825"/>
            </a:xfrm>
          </p:grpSpPr>
          <p:cxnSp>
            <p:nvCxnSpPr>
              <p:cNvPr id="516" name="Google Shape;516;p55"/>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17" name="Google Shape;517;p55"/>
              <p:cNvSpPr/>
              <p:nvPr/>
            </p:nvSpPr>
            <p:spPr>
              <a:xfrm>
                <a:off x="2072481"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518" name="Google Shape;518;p55"/>
          <p:cNvGrpSpPr/>
          <p:nvPr/>
        </p:nvGrpSpPr>
        <p:grpSpPr>
          <a:xfrm>
            <a:off x="3801376" y="1154825"/>
            <a:ext cx="2596020" cy="3248052"/>
            <a:chOff x="3154233" y="1151900"/>
            <a:chExt cx="1876822" cy="2436100"/>
          </a:xfrm>
        </p:grpSpPr>
        <p:sp>
          <p:nvSpPr>
            <p:cNvPr id="519" name="Google Shape;519;p55"/>
            <p:cNvSpPr/>
            <p:nvPr/>
          </p:nvSpPr>
          <p:spPr>
            <a:xfrm>
              <a:off x="3485717" y="3079475"/>
              <a:ext cx="1294800" cy="133500"/>
            </a:xfrm>
            <a:prstGeom prst="rect">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55"/>
            <p:cNvSpPr txBox="1"/>
            <p:nvPr/>
          </p:nvSpPr>
          <p:spPr>
            <a:xfrm>
              <a:off x="3154233" y="3216600"/>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latin typeface="Roboto"/>
                  <a:ea typeface="Roboto"/>
                  <a:cs typeface="Roboto"/>
                  <a:sym typeface="Roboto"/>
                </a:rPr>
                <a:t>2020</a:t>
              </a:r>
              <a:endParaRPr b="1" sz="1600">
                <a:latin typeface="Roboto"/>
                <a:ea typeface="Roboto"/>
                <a:cs typeface="Roboto"/>
                <a:sym typeface="Roboto"/>
              </a:endParaRPr>
            </a:p>
          </p:txBody>
        </p:sp>
        <p:sp>
          <p:nvSpPr>
            <p:cNvPr id="521" name="Google Shape;521;p55"/>
            <p:cNvSpPr txBox="1"/>
            <p:nvPr/>
          </p:nvSpPr>
          <p:spPr>
            <a:xfrm>
              <a:off x="3386755" y="1151900"/>
              <a:ext cx="1644300" cy="1359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GB" sz="1100">
                  <a:solidFill>
                    <a:schemeClr val="dk1"/>
                  </a:solidFill>
                  <a:latin typeface="Roboto"/>
                  <a:ea typeface="Roboto"/>
                  <a:cs typeface="Roboto"/>
                  <a:sym typeface="Roboto"/>
                </a:rPr>
                <a:t>Tree of Life (ToL) project partnership</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DToL project was first brokered in June, 2020</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ASG project was first brokered in July, 2020</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Scientists describe research using sanctioned metadata</a:t>
              </a:r>
              <a:endParaRPr sz="1100">
                <a:solidFill>
                  <a:schemeClr val="dk1"/>
                </a:solidFill>
                <a:latin typeface="Roboto"/>
                <a:ea typeface="Roboto"/>
                <a:cs typeface="Roboto"/>
                <a:sym typeface="Roboto"/>
              </a:endParaRPr>
            </a:p>
          </p:txBody>
        </p:sp>
        <p:grpSp>
          <p:nvGrpSpPr>
            <p:cNvPr id="522" name="Google Shape;522;p55"/>
            <p:cNvGrpSpPr/>
            <p:nvPr/>
          </p:nvGrpSpPr>
          <p:grpSpPr>
            <a:xfrm>
              <a:off x="3435870" y="2800065"/>
              <a:ext cx="92400" cy="411825"/>
              <a:chOff x="845575" y="2563700"/>
              <a:chExt cx="92400" cy="411825"/>
            </a:xfrm>
          </p:grpSpPr>
          <p:sp>
            <p:nvSpPr>
              <p:cNvPr id="523" name="Google Shape;523;p55"/>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24" name="Google Shape;524;p5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525" name="Google Shape;525;p55"/>
          <p:cNvGrpSpPr/>
          <p:nvPr/>
        </p:nvGrpSpPr>
        <p:grpSpPr>
          <a:xfrm>
            <a:off x="5542761" y="3222368"/>
            <a:ext cx="2676506" cy="2325550"/>
            <a:chOff x="4413187" y="2702596"/>
            <a:chExt cx="1935010" cy="1744206"/>
          </a:xfrm>
        </p:grpSpPr>
        <p:sp>
          <p:nvSpPr>
            <p:cNvPr id="526" name="Google Shape;526;p55"/>
            <p:cNvSpPr/>
            <p:nvPr/>
          </p:nvSpPr>
          <p:spPr>
            <a:xfrm>
              <a:off x="4780421" y="3079475"/>
              <a:ext cx="1294800" cy="1335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27" name="Google Shape;527;p55"/>
            <p:cNvGrpSpPr/>
            <p:nvPr/>
          </p:nvGrpSpPr>
          <p:grpSpPr>
            <a:xfrm rot="10800000">
              <a:off x="4737413" y="3079467"/>
              <a:ext cx="92400" cy="411825"/>
              <a:chOff x="2070100" y="2563700"/>
              <a:chExt cx="92400" cy="411825"/>
            </a:xfrm>
          </p:grpSpPr>
          <p:cxnSp>
            <p:nvCxnSpPr>
              <p:cNvPr id="528" name="Google Shape;528;p5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29" name="Google Shape;529;p55"/>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30" name="Google Shape;530;p55"/>
            <p:cNvSpPr txBox="1"/>
            <p:nvPr/>
          </p:nvSpPr>
          <p:spPr>
            <a:xfrm>
              <a:off x="4413187"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latin typeface="Roboto"/>
                  <a:ea typeface="Roboto"/>
                  <a:cs typeface="Roboto"/>
                  <a:sym typeface="Roboto"/>
                </a:rPr>
                <a:t>2021</a:t>
              </a:r>
              <a:endParaRPr b="1" sz="1600">
                <a:latin typeface="Roboto"/>
                <a:ea typeface="Roboto"/>
                <a:cs typeface="Roboto"/>
                <a:sym typeface="Roboto"/>
              </a:endParaRPr>
            </a:p>
          </p:txBody>
        </p:sp>
        <p:sp>
          <p:nvSpPr>
            <p:cNvPr id="531" name="Google Shape;531;p55"/>
            <p:cNvSpPr txBox="1"/>
            <p:nvPr/>
          </p:nvSpPr>
          <p:spPr>
            <a:xfrm>
              <a:off x="4665197" y="3503002"/>
              <a:ext cx="16830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GB" sz="1100">
                  <a:latin typeface="Roboto"/>
                  <a:ea typeface="Roboto"/>
                  <a:cs typeface="Roboto"/>
                  <a:sym typeface="Roboto"/>
                </a:rPr>
                <a:t>Third project brokered</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ERGA</a:t>
              </a:r>
              <a:r>
                <a:rPr lang="en-GB" sz="1100">
                  <a:solidFill>
                    <a:schemeClr val="dk1"/>
                  </a:solidFill>
                  <a:latin typeface="Roboto"/>
                  <a:ea typeface="Roboto"/>
                  <a:cs typeface="Roboto"/>
                  <a:sym typeface="Roboto"/>
                </a:rPr>
                <a:t> project was brokered in September, 2021</a:t>
              </a:r>
              <a:endParaRPr b="1" sz="1100">
                <a:latin typeface="Roboto"/>
                <a:ea typeface="Roboto"/>
                <a:cs typeface="Roboto"/>
                <a:sym typeface="Roboto"/>
              </a:endParaRPr>
            </a:p>
          </p:txBody>
        </p:sp>
      </p:grpSp>
      <p:grpSp>
        <p:nvGrpSpPr>
          <p:cNvPr id="532" name="Google Shape;532;p55"/>
          <p:cNvGrpSpPr/>
          <p:nvPr/>
        </p:nvGrpSpPr>
        <p:grpSpPr>
          <a:xfrm>
            <a:off x="7333410" y="2013202"/>
            <a:ext cx="2702458" cy="2389675"/>
            <a:chOff x="5707757" y="1795699"/>
            <a:chExt cx="1953773" cy="1792301"/>
          </a:xfrm>
        </p:grpSpPr>
        <p:sp>
          <p:nvSpPr>
            <p:cNvPr id="533" name="Google Shape;533;p55"/>
            <p:cNvSpPr/>
            <p:nvPr/>
          </p:nvSpPr>
          <p:spPr>
            <a:xfrm>
              <a:off x="6075125" y="3079475"/>
              <a:ext cx="1294800" cy="133500"/>
            </a:xfrm>
            <a:prstGeom prst="rect">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4" name="Google Shape;534;p55"/>
            <p:cNvGrpSpPr/>
            <p:nvPr/>
          </p:nvGrpSpPr>
          <p:grpSpPr>
            <a:xfrm>
              <a:off x="6031394" y="2800065"/>
              <a:ext cx="92400" cy="411825"/>
              <a:chOff x="845575" y="2563700"/>
              <a:chExt cx="92400" cy="411825"/>
            </a:xfrm>
          </p:grpSpPr>
          <p:cxnSp>
            <p:nvCxnSpPr>
              <p:cNvPr id="535" name="Google Shape;535;p5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36" name="Google Shape;536;p55"/>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37" name="Google Shape;537;p55"/>
            <p:cNvSpPr txBox="1"/>
            <p:nvPr/>
          </p:nvSpPr>
          <p:spPr>
            <a:xfrm>
              <a:off x="5707757" y="3216600"/>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latin typeface="Roboto"/>
                  <a:ea typeface="Roboto"/>
                  <a:cs typeface="Roboto"/>
                  <a:sym typeface="Roboto"/>
                </a:rPr>
                <a:t>2022</a:t>
              </a:r>
              <a:endParaRPr b="1" sz="1600">
                <a:latin typeface="Roboto"/>
                <a:ea typeface="Roboto"/>
                <a:cs typeface="Roboto"/>
                <a:sym typeface="Roboto"/>
              </a:endParaRPr>
            </a:p>
          </p:txBody>
        </p:sp>
        <p:sp>
          <p:nvSpPr>
            <p:cNvPr id="538" name="Google Shape;538;p55"/>
            <p:cNvSpPr txBox="1"/>
            <p:nvPr/>
          </p:nvSpPr>
          <p:spPr>
            <a:xfrm>
              <a:off x="5978530" y="1795699"/>
              <a:ext cx="16830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GB" sz="1100">
                  <a:solidFill>
                    <a:schemeClr val="dk1"/>
                  </a:solidFill>
                  <a:latin typeface="Roboto"/>
                  <a:ea typeface="Roboto"/>
                  <a:cs typeface="Roboto"/>
                  <a:sym typeface="Roboto"/>
                </a:rPr>
                <a:t>Subproject brokered</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BGE sub</a:t>
              </a:r>
              <a:r>
                <a:rPr lang="en-GB" sz="1100">
                  <a:solidFill>
                    <a:schemeClr val="dk1"/>
                  </a:solidFill>
                  <a:latin typeface="Roboto"/>
                  <a:ea typeface="Roboto"/>
                  <a:cs typeface="Roboto"/>
                  <a:sym typeface="Roboto"/>
                </a:rPr>
                <a:t>project was first brokered</a:t>
              </a:r>
              <a:endParaRPr sz="1100">
                <a:latin typeface="Roboto"/>
                <a:ea typeface="Roboto"/>
                <a:cs typeface="Roboto"/>
                <a:sym typeface="Roboto"/>
              </a:endParaRPr>
            </a:p>
          </p:txBody>
        </p:sp>
      </p:grpSp>
      <p:grpSp>
        <p:nvGrpSpPr>
          <p:cNvPr id="539" name="Google Shape;539;p55"/>
          <p:cNvGrpSpPr/>
          <p:nvPr/>
        </p:nvGrpSpPr>
        <p:grpSpPr>
          <a:xfrm>
            <a:off x="9126365" y="3222372"/>
            <a:ext cx="2999468" cy="2755342"/>
            <a:chOff x="7003994" y="2702599"/>
            <a:chExt cx="2168499" cy="2066558"/>
          </a:xfrm>
        </p:grpSpPr>
        <p:sp>
          <p:nvSpPr>
            <p:cNvPr id="540" name="Google Shape;540;p55"/>
            <p:cNvSpPr/>
            <p:nvPr/>
          </p:nvSpPr>
          <p:spPr>
            <a:xfrm>
              <a:off x="7369837" y="3079475"/>
              <a:ext cx="1776600" cy="1335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41" name="Google Shape;541;p55"/>
            <p:cNvGrpSpPr/>
            <p:nvPr/>
          </p:nvGrpSpPr>
          <p:grpSpPr>
            <a:xfrm rot="10800000">
              <a:off x="7328221" y="3079467"/>
              <a:ext cx="92400" cy="411825"/>
              <a:chOff x="2070100" y="2563700"/>
              <a:chExt cx="92400" cy="411825"/>
            </a:xfrm>
          </p:grpSpPr>
          <p:cxnSp>
            <p:nvCxnSpPr>
              <p:cNvPr id="542" name="Google Shape;542;p5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43" name="Google Shape;543;p55"/>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44" name="Google Shape;544;p55"/>
            <p:cNvSpPr txBox="1"/>
            <p:nvPr/>
          </p:nvSpPr>
          <p:spPr>
            <a:xfrm>
              <a:off x="7003994" y="2702599"/>
              <a:ext cx="16086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GB" sz="1600">
                  <a:latin typeface="Roboto"/>
                  <a:ea typeface="Roboto"/>
                  <a:cs typeface="Roboto"/>
                  <a:sym typeface="Roboto"/>
                </a:rPr>
                <a:t>2023 - PRESENT</a:t>
              </a:r>
              <a:endParaRPr b="1" sz="1600">
                <a:latin typeface="Roboto"/>
                <a:ea typeface="Roboto"/>
                <a:cs typeface="Roboto"/>
                <a:sym typeface="Roboto"/>
              </a:endParaRPr>
            </a:p>
          </p:txBody>
        </p:sp>
        <p:sp>
          <p:nvSpPr>
            <p:cNvPr id="545" name="Google Shape;545;p55"/>
            <p:cNvSpPr txBox="1"/>
            <p:nvPr/>
          </p:nvSpPr>
          <p:spPr>
            <a:xfrm>
              <a:off x="7166993" y="3674457"/>
              <a:ext cx="2005500" cy="109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GB" sz="1100">
                  <a:solidFill>
                    <a:schemeClr val="dk1"/>
                  </a:solidFill>
                  <a:latin typeface="Roboto"/>
                  <a:ea typeface="Roboto"/>
                  <a:cs typeface="Roboto"/>
                  <a:sym typeface="Roboto"/>
                </a:rPr>
                <a:t>COPO project was revamped</a:t>
              </a:r>
              <a:endParaRPr b="1"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COPO was refactored</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New logo design</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Manifest version upgrade to 2.5</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POP_GENOMICS subproject was first brokered</a:t>
              </a:r>
              <a:endParaRPr sz="1100">
                <a:solidFill>
                  <a:schemeClr val="dk1"/>
                </a:solidFill>
                <a:latin typeface="Roboto"/>
                <a:ea typeface="Roboto"/>
                <a:cs typeface="Roboto"/>
                <a:sym typeface="Roboto"/>
              </a:endParaRPr>
            </a:p>
          </p:txBody>
        </p:sp>
      </p:grpSp>
      <p:pic>
        <p:nvPicPr>
          <p:cNvPr id="546" name="Google Shape;546;p55"/>
          <p:cNvPicPr preferRelativeResize="0"/>
          <p:nvPr/>
        </p:nvPicPr>
        <p:blipFill>
          <a:blip r:embed="rId3">
            <a:alphaModFix/>
          </a:blip>
          <a:stretch>
            <a:fillRect/>
          </a:stretch>
        </p:blipFill>
        <p:spPr>
          <a:xfrm>
            <a:off x="807375" y="3301426"/>
            <a:ext cx="1147684" cy="321600"/>
          </a:xfrm>
          <a:prstGeom prst="rect">
            <a:avLst/>
          </a:prstGeom>
          <a:noFill/>
          <a:ln>
            <a:noFill/>
          </a:ln>
        </p:spPr>
      </p:pic>
      <p:pic>
        <p:nvPicPr>
          <p:cNvPr id="547" name="Google Shape;547;p55"/>
          <p:cNvPicPr preferRelativeResize="0"/>
          <p:nvPr/>
        </p:nvPicPr>
        <p:blipFill>
          <a:blip r:embed="rId4">
            <a:alphaModFix/>
          </a:blip>
          <a:stretch>
            <a:fillRect/>
          </a:stretch>
        </p:blipFill>
        <p:spPr>
          <a:xfrm>
            <a:off x="2191759" y="6075023"/>
            <a:ext cx="1339501" cy="571901"/>
          </a:xfrm>
          <a:prstGeom prst="rect">
            <a:avLst/>
          </a:prstGeom>
          <a:noFill/>
          <a:ln>
            <a:noFill/>
          </a:ln>
        </p:spPr>
      </p:pic>
      <p:pic>
        <p:nvPicPr>
          <p:cNvPr id="548" name="Google Shape;548;p55"/>
          <p:cNvPicPr preferRelativeResize="0"/>
          <p:nvPr/>
        </p:nvPicPr>
        <p:blipFill>
          <a:blip r:embed="rId5">
            <a:alphaModFix/>
          </a:blip>
          <a:stretch>
            <a:fillRect/>
          </a:stretch>
        </p:blipFill>
        <p:spPr>
          <a:xfrm>
            <a:off x="9904177" y="3974874"/>
            <a:ext cx="1415045" cy="504200"/>
          </a:xfrm>
          <a:prstGeom prst="rect">
            <a:avLst/>
          </a:prstGeom>
          <a:noFill/>
          <a:ln>
            <a:noFill/>
          </a:ln>
        </p:spPr>
      </p:pic>
      <p:pic>
        <p:nvPicPr>
          <p:cNvPr id="549" name="Google Shape;549;p55"/>
          <p:cNvPicPr preferRelativeResize="0"/>
          <p:nvPr/>
        </p:nvPicPr>
        <p:blipFill>
          <a:blip r:embed="rId6">
            <a:alphaModFix/>
          </a:blip>
          <a:stretch>
            <a:fillRect/>
          </a:stretch>
        </p:blipFill>
        <p:spPr>
          <a:xfrm>
            <a:off x="6208073" y="5458646"/>
            <a:ext cx="1078312" cy="469925"/>
          </a:xfrm>
          <a:prstGeom prst="rect">
            <a:avLst/>
          </a:prstGeom>
          <a:noFill/>
          <a:ln>
            <a:noFill/>
          </a:ln>
        </p:spPr>
      </p:pic>
      <p:pic>
        <p:nvPicPr>
          <p:cNvPr id="550" name="Google Shape;550;p55"/>
          <p:cNvPicPr preferRelativeResize="0"/>
          <p:nvPr/>
        </p:nvPicPr>
        <p:blipFill>
          <a:blip r:embed="rId7">
            <a:alphaModFix/>
          </a:blip>
          <a:stretch>
            <a:fillRect/>
          </a:stretch>
        </p:blipFill>
        <p:spPr>
          <a:xfrm>
            <a:off x="4394825" y="3081950"/>
            <a:ext cx="1190037" cy="504200"/>
          </a:xfrm>
          <a:prstGeom prst="rect">
            <a:avLst/>
          </a:prstGeom>
          <a:noFill/>
          <a:ln>
            <a:noFill/>
          </a:ln>
        </p:spPr>
      </p:pic>
      <p:pic>
        <p:nvPicPr>
          <p:cNvPr id="551" name="Google Shape;551;p55"/>
          <p:cNvPicPr preferRelativeResize="0"/>
          <p:nvPr/>
        </p:nvPicPr>
        <p:blipFill rotWithShape="1">
          <a:blip r:embed="rId8">
            <a:alphaModFix/>
          </a:blip>
          <a:srcRect b="15554" l="15383" r="12257" t="20592"/>
          <a:stretch/>
        </p:blipFill>
        <p:spPr>
          <a:xfrm>
            <a:off x="8009350" y="2967244"/>
            <a:ext cx="1147676" cy="610132"/>
          </a:xfrm>
          <a:prstGeom prst="rect">
            <a:avLst/>
          </a:prstGeom>
          <a:noFill/>
          <a:ln>
            <a:noFill/>
          </a:ln>
        </p:spPr>
      </p:pic>
      <p:sp>
        <p:nvSpPr>
          <p:cNvPr id="552" name="Google Shape;552;p55"/>
          <p:cNvSpPr/>
          <p:nvPr/>
        </p:nvSpPr>
        <p:spPr>
          <a:xfrm>
            <a:off x="11870401" y="6536401"/>
            <a:ext cx="3216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3</a:t>
            </a:r>
            <a:endParaRPr b="0" i="0" sz="1800" u="none" cap="none" strike="noStrike">
              <a:solidFill>
                <a:schemeClr val="lt1"/>
              </a:solidFill>
              <a:latin typeface="Calibri"/>
              <a:ea typeface="Calibri"/>
              <a:cs typeface="Calibri"/>
              <a:sym typeface="Calibri"/>
            </a:endParaRPr>
          </a:p>
        </p:txBody>
      </p:sp>
      <p:sp>
        <p:nvSpPr>
          <p:cNvPr id="553" name="Google Shape;553;p55"/>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1000"/>
                                        <p:tgtEl>
                                          <p:spTgt spid="50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1000"/>
                                        <p:tgtEl>
                                          <p:spTgt spid="53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1000"/>
                                        <p:tgtEl>
                                          <p:spTgt spid="53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6"/>
          <p:cNvSpPr txBox="1"/>
          <p:nvPr>
            <p:ph type="title"/>
          </p:nvPr>
        </p:nvSpPr>
        <p:spPr>
          <a:xfrm>
            <a:off x="541175" y="188650"/>
            <a:ext cx="3382500" cy="741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Evolution of COPO</a:t>
            </a:r>
            <a:endParaRPr/>
          </a:p>
        </p:txBody>
      </p:sp>
      <p:sp>
        <p:nvSpPr>
          <p:cNvPr id="559" name="Google Shape;559;p56"/>
          <p:cNvSpPr txBox="1"/>
          <p:nvPr>
            <p:ph idx="1" type="body"/>
          </p:nvPr>
        </p:nvSpPr>
        <p:spPr>
          <a:xfrm>
            <a:off x="527375" y="2103500"/>
            <a:ext cx="4746000" cy="1878900"/>
          </a:xfrm>
          <a:prstGeom prst="rect">
            <a:avLst/>
          </a:prstGeom>
          <a:noFill/>
          <a:ln>
            <a:noFill/>
          </a:ln>
        </p:spPr>
        <p:txBody>
          <a:bodyPr anchorCtr="0" anchor="t" bIns="45700" lIns="91425" spcFirstLastPara="1" rIns="91425" wrap="square" tIns="45700">
            <a:normAutofit fontScale="47500" lnSpcReduction="10000"/>
          </a:bodyPr>
          <a:lstStyle/>
          <a:p>
            <a:pPr indent="-329875" lvl="0" marL="457200" rtl="0" algn="l">
              <a:spcBef>
                <a:spcPts val="0"/>
              </a:spcBef>
              <a:spcAft>
                <a:spcPts val="0"/>
              </a:spcAft>
              <a:buClr>
                <a:srgbClr val="C61F16"/>
              </a:buClr>
              <a:buSzPct val="100000"/>
              <a:buChar char="•"/>
            </a:pPr>
            <a:r>
              <a:rPr lang="en-GB" sz="3357"/>
              <a:t>Involved in plant research only</a:t>
            </a:r>
            <a:endParaRPr sz="3357"/>
          </a:p>
          <a:p>
            <a:pPr indent="0" lvl="0" marL="457200" rtl="0" algn="l">
              <a:spcBef>
                <a:spcPts val="0"/>
              </a:spcBef>
              <a:spcAft>
                <a:spcPts val="0"/>
              </a:spcAft>
              <a:buNone/>
            </a:pPr>
            <a:r>
              <a:t/>
            </a:r>
            <a:endParaRPr sz="3357"/>
          </a:p>
          <a:p>
            <a:pPr indent="-329875" lvl="0" marL="457200" rtl="0" algn="l">
              <a:spcBef>
                <a:spcPts val="0"/>
              </a:spcBef>
              <a:spcAft>
                <a:spcPts val="0"/>
              </a:spcAft>
              <a:buClr>
                <a:srgbClr val="C61F16"/>
              </a:buClr>
              <a:buSzPct val="100000"/>
              <a:buChar char="•"/>
            </a:pPr>
            <a:r>
              <a:rPr lang="en-GB" sz="3357"/>
              <a:t>Wizards were used to describe </a:t>
            </a:r>
            <a:r>
              <a:rPr lang="en-GB" sz="3357"/>
              <a:t>characteristics</a:t>
            </a:r>
            <a:r>
              <a:rPr lang="en-GB" sz="3357"/>
              <a:t> of data</a:t>
            </a:r>
            <a:endParaRPr sz="3357"/>
          </a:p>
          <a:p>
            <a:pPr indent="0" lvl="0" marL="457200" rtl="0" algn="l">
              <a:spcBef>
                <a:spcPts val="0"/>
              </a:spcBef>
              <a:spcAft>
                <a:spcPts val="0"/>
              </a:spcAft>
              <a:buNone/>
            </a:pPr>
            <a:r>
              <a:t/>
            </a:r>
            <a:endParaRPr sz="3568"/>
          </a:p>
          <a:p>
            <a:pPr indent="-329875" lvl="0" marL="457200" rtl="0" algn="l">
              <a:spcBef>
                <a:spcPts val="0"/>
              </a:spcBef>
              <a:spcAft>
                <a:spcPts val="0"/>
              </a:spcAft>
              <a:buClr>
                <a:srgbClr val="C61F16"/>
              </a:buClr>
              <a:buSzPct val="100000"/>
              <a:buChar char="•"/>
            </a:pPr>
            <a:r>
              <a:rPr lang="en-GB" sz="3357"/>
              <a:t>Suitable</a:t>
            </a:r>
            <a:r>
              <a:rPr lang="en-GB" sz="3357"/>
              <a:t> for data submission comprising 15-20 samples</a:t>
            </a:r>
            <a:endParaRPr sz="3357"/>
          </a:p>
          <a:p>
            <a:pPr indent="-228591" lvl="0" marL="342891" rtl="0" algn="l">
              <a:spcBef>
                <a:spcPts val="0"/>
              </a:spcBef>
              <a:spcAft>
                <a:spcPts val="0"/>
              </a:spcAft>
              <a:buClr>
                <a:srgbClr val="FF0000"/>
              </a:buClr>
              <a:buSzPct val="100000"/>
              <a:buNone/>
            </a:pPr>
            <a:r>
              <a:t/>
            </a:r>
            <a:endParaRPr/>
          </a:p>
          <a:p>
            <a:pPr indent="-228591" lvl="0" marL="342891" rtl="0" algn="l">
              <a:spcBef>
                <a:spcPts val="0"/>
              </a:spcBef>
              <a:spcAft>
                <a:spcPts val="0"/>
              </a:spcAft>
              <a:buClr>
                <a:srgbClr val="FF0000"/>
              </a:buClr>
              <a:buSzPct val="100000"/>
              <a:buNone/>
            </a:pPr>
            <a:r>
              <a:t/>
            </a:r>
            <a:endParaRPr/>
          </a:p>
        </p:txBody>
      </p:sp>
      <p:sp>
        <p:nvSpPr>
          <p:cNvPr id="560" name="Google Shape;560;p56"/>
          <p:cNvSpPr txBox="1"/>
          <p:nvPr>
            <p:ph idx="2" type="body"/>
          </p:nvPr>
        </p:nvSpPr>
        <p:spPr>
          <a:xfrm>
            <a:off x="527375" y="1628050"/>
            <a:ext cx="2323200" cy="4515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FF0000"/>
              </a:buClr>
              <a:buSzPts val="2400"/>
              <a:buNone/>
            </a:pPr>
            <a:r>
              <a:rPr lang="en-GB"/>
              <a:t>Benefits</a:t>
            </a:r>
            <a:endParaRPr/>
          </a:p>
        </p:txBody>
      </p:sp>
      <p:sp>
        <p:nvSpPr>
          <p:cNvPr id="561" name="Google Shape;561;p56"/>
          <p:cNvSpPr txBox="1"/>
          <p:nvPr>
            <p:ph idx="2" type="body"/>
          </p:nvPr>
        </p:nvSpPr>
        <p:spPr>
          <a:xfrm>
            <a:off x="527375" y="4001525"/>
            <a:ext cx="2004600" cy="489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GB"/>
              <a:t>Drawbacks</a:t>
            </a:r>
            <a:endParaRPr/>
          </a:p>
        </p:txBody>
      </p:sp>
      <p:sp>
        <p:nvSpPr>
          <p:cNvPr id="562" name="Google Shape;562;p56"/>
          <p:cNvSpPr txBox="1"/>
          <p:nvPr>
            <p:ph idx="1" type="body"/>
          </p:nvPr>
        </p:nvSpPr>
        <p:spPr>
          <a:xfrm>
            <a:off x="527375" y="4651750"/>
            <a:ext cx="4645500" cy="1468500"/>
          </a:xfrm>
          <a:prstGeom prst="rect">
            <a:avLst/>
          </a:prstGeom>
          <a:noFill/>
          <a:ln>
            <a:noFill/>
          </a:ln>
        </p:spPr>
        <p:txBody>
          <a:bodyPr anchorCtr="0" anchor="t" bIns="45700" lIns="91425" spcFirstLastPara="1" rIns="91425" wrap="square" tIns="45700">
            <a:noAutofit/>
          </a:bodyPr>
          <a:lstStyle/>
          <a:p>
            <a:pPr indent="-329882" lvl="0" marL="457200" rtl="0" algn="l">
              <a:lnSpc>
                <a:spcPct val="80000"/>
              </a:lnSpc>
              <a:spcBef>
                <a:spcPts val="0"/>
              </a:spcBef>
              <a:spcAft>
                <a:spcPts val="0"/>
              </a:spcAft>
              <a:buClr>
                <a:srgbClr val="C61F16"/>
              </a:buClr>
              <a:buSzPts val="1595"/>
              <a:buChar char="•"/>
            </a:pPr>
            <a:r>
              <a:rPr lang="en-GB" sz="1595"/>
              <a:t>Metadata had to be recorded online via wizards on COPO</a:t>
            </a:r>
            <a:endParaRPr sz="1595"/>
          </a:p>
          <a:p>
            <a:pPr indent="0" lvl="0" marL="457200" rtl="0" algn="l">
              <a:lnSpc>
                <a:spcPct val="80000"/>
              </a:lnSpc>
              <a:spcBef>
                <a:spcPts val="0"/>
              </a:spcBef>
              <a:spcAft>
                <a:spcPts val="0"/>
              </a:spcAft>
              <a:buSzPts val="852"/>
              <a:buNone/>
            </a:pPr>
            <a:r>
              <a:t/>
            </a:r>
            <a:endParaRPr sz="1595"/>
          </a:p>
          <a:p>
            <a:pPr indent="-329882" lvl="0" marL="457200" rtl="0" algn="l">
              <a:lnSpc>
                <a:spcPct val="80000"/>
              </a:lnSpc>
              <a:spcBef>
                <a:spcPts val="0"/>
              </a:spcBef>
              <a:spcAft>
                <a:spcPts val="0"/>
              </a:spcAft>
              <a:buClr>
                <a:srgbClr val="C61F16"/>
              </a:buClr>
              <a:buSzPts val="1595"/>
              <a:buChar char="•"/>
            </a:pPr>
            <a:r>
              <a:rPr lang="en-GB" sz="1595"/>
              <a:t>Data submission failed or were tedious for more than 20 samples as JavaScript and other technologies fail to cope with the large number of data</a:t>
            </a:r>
            <a:endParaRPr sz="1595"/>
          </a:p>
        </p:txBody>
      </p:sp>
      <p:pic>
        <p:nvPicPr>
          <p:cNvPr id="563" name="Google Shape;563;p56"/>
          <p:cNvPicPr preferRelativeResize="0"/>
          <p:nvPr/>
        </p:nvPicPr>
        <p:blipFill>
          <a:blip r:embed="rId3">
            <a:alphaModFix/>
          </a:blip>
          <a:stretch>
            <a:fillRect/>
          </a:stretch>
        </p:blipFill>
        <p:spPr>
          <a:xfrm>
            <a:off x="5627150" y="354350"/>
            <a:ext cx="5875451" cy="2649898"/>
          </a:xfrm>
          <a:prstGeom prst="rect">
            <a:avLst/>
          </a:prstGeom>
          <a:noFill/>
          <a:ln cap="flat" cmpd="sng" w="9525">
            <a:solidFill>
              <a:schemeClr val="dk1"/>
            </a:solidFill>
            <a:prstDash val="solid"/>
            <a:round/>
            <a:headEnd len="sm" w="sm" type="none"/>
            <a:tailEnd len="sm" w="sm" type="none"/>
          </a:ln>
        </p:spPr>
      </p:pic>
      <p:pic>
        <p:nvPicPr>
          <p:cNvPr id="564" name="Google Shape;564;p56"/>
          <p:cNvPicPr preferRelativeResize="0"/>
          <p:nvPr/>
        </p:nvPicPr>
        <p:blipFill>
          <a:blip r:embed="rId4">
            <a:alphaModFix/>
          </a:blip>
          <a:stretch>
            <a:fillRect/>
          </a:stretch>
        </p:blipFill>
        <p:spPr>
          <a:xfrm>
            <a:off x="5627150" y="3174300"/>
            <a:ext cx="5898824" cy="2736326"/>
          </a:xfrm>
          <a:prstGeom prst="rect">
            <a:avLst/>
          </a:prstGeom>
          <a:noFill/>
          <a:ln cap="flat" cmpd="sng" w="9525">
            <a:solidFill>
              <a:schemeClr val="dk1"/>
            </a:solidFill>
            <a:prstDash val="solid"/>
            <a:round/>
            <a:headEnd len="sm" w="sm" type="none"/>
            <a:tailEnd len="sm" w="sm" type="none"/>
          </a:ln>
        </p:spPr>
      </p:pic>
      <p:sp>
        <p:nvSpPr>
          <p:cNvPr id="565" name="Google Shape;565;p56"/>
          <p:cNvSpPr txBox="1"/>
          <p:nvPr>
            <p:ph idx="1" type="body"/>
          </p:nvPr>
        </p:nvSpPr>
        <p:spPr>
          <a:xfrm>
            <a:off x="392500" y="1082950"/>
            <a:ext cx="3663000" cy="335400"/>
          </a:xfrm>
          <a:prstGeom prst="rect">
            <a:avLst/>
          </a:prstGeom>
          <a:noFill/>
          <a:ln>
            <a:noFill/>
          </a:ln>
        </p:spPr>
        <p:txBody>
          <a:bodyPr anchorCtr="0" anchor="t" bIns="45700" lIns="91425" spcFirstLastPara="1" rIns="91425" wrap="square" tIns="45700">
            <a:normAutofit lnSpcReduction="20000"/>
          </a:bodyPr>
          <a:lstStyle/>
          <a:p>
            <a:pPr indent="-228591" lvl="0" marL="342891" rtl="0" algn="l">
              <a:spcBef>
                <a:spcPts val="0"/>
              </a:spcBef>
              <a:spcAft>
                <a:spcPts val="0"/>
              </a:spcAft>
              <a:buClr>
                <a:srgbClr val="FF0000"/>
              </a:buClr>
              <a:buSzPts val="1800"/>
              <a:buNone/>
            </a:pPr>
            <a:r>
              <a:rPr lang="en-GB"/>
              <a:t>For 6 years i.e. 2014 - 2020</a:t>
            </a:r>
            <a:endParaRPr/>
          </a:p>
        </p:txBody>
      </p:sp>
      <p:sp>
        <p:nvSpPr>
          <p:cNvPr id="566" name="Google Shape;566;p56"/>
          <p:cNvSpPr/>
          <p:nvPr/>
        </p:nvSpPr>
        <p:spPr>
          <a:xfrm>
            <a:off x="11870401" y="6536401"/>
            <a:ext cx="3216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4</a:t>
            </a:r>
            <a:endParaRPr b="0" i="0" sz="1800" u="none" cap="none" strike="noStrike">
              <a:solidFill>
                <a:schemeClr val="lt1"/>
              </a:solidFill>
              <a:latin typeface="Calibri"/>
              <a:ea typeface="Calibri"/>
              <a:cs typeface="Calibri"/>
              <a:sym typeface="Calibri"/>
            </a:endParaRPr>
          </a:p>
        </p:txBody>
      </p:sp>
      <p:sp>
        <p:nvSpPr>
          <p:cNvPr id="567" name="Google Shape;567;p56"/>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1000"/>
                                        <p:tgtEl>
                                          <p:spTgt spid="56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1000"/>
                                        <p:tgtEl>
                                          <p:spTgt spid="5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7"/>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Brokering different types of data</a:t>
            </a:r>
            <a:endParaRPr/>
          </a:p>
        </p:txBody>
      </p:sp>
      <p:sp>
        <p:nvSpPr>
          <p:cNvPr id="573" name="Google Shape;573;p57"/>
          <p:cNvSpPr txBox="1"/>
          <p:nvPr>
            <p:ph idx="2" type="body"/>
          </p:nvPr>
        </p:nvSpPr>
        <p:spPr>
          <a:xfrm>
            <a:off x="527375" y="1475651"/>
            <a:ext cx="11137200" cy="2791800"/>
          </a:xfrm>
          <a:prstGeom prst="rect">
            <a:avLst/>
          </a:prstGeom>
          <a:noFill/>
          <a:ln>
            <a:noFill/>
          </a:ln>
        </p:spPr>
        <p:txBody>
          <a:bodyPr anchorCtr="0" anchor="t" bIns="45700" lIns="91425" spcFirstLastPara="1" rIns="91425" wrap="square" tIns="45700">
            <a:noAutofit/>
          </a:bodyPr>
          <a:lstStyle/>
          <a:p>
            <a:pPr indent="-381000" lvl="0" marL="457200" rtl="0" algn="l">
              <a:lnSpc>
                <a:spcPct val="80000"/>
              </a:lnSpc>
              <a:spcBef>
                <a:spcPts val="0"/>
              </a:spcBef>
              <a:spcAft>
                <a:spcPts val="0"/>
              </a:spcAft>
              <a:buClr>
                <a:srgbClr val="C61F16"/>
              </a:buClr>
              <a:buSzPts val="2400"/>
              <a:buChar char="●"/>
            </a:pPr>
            <a:r>
              <a:rPr lang="en-GB"/>
              <a:t>Samples</a:t>
            </a:r>
            <a:endParaRPr/>
          </a:p>
          <a:p>
            <a:pPr indent="0" lvl="0" marL="457200" rtl="0" algn="l">
              <a:lnSpc>
                <a:spcPct val="80000"/>
              </a:lnSpc>
              <a:spcBef>
                <a:spcPts val="0"/>
              </a:spcBef>
              <a:spcAft>
                <a:spcPts val="0"/>
              </a:spcAft>
              <a:buNone/>
            </a:pPr>
            <a:r>
              <a:t/>
            </a:r>
            <a:endParaRPr/>
          </a:p>
          <a:p>
            <a:pPr indent="-381000" lvl="0" marL="457200" rtl="0" algn="l">
              <a:lnSpc>
                <a:spcPct val="80000"/>
              </a:lnSpc>
              <a:spcBef>
                <a:spcPts val="0"/>
              </a:spcBef>
              <a:spcAft>
                <a:spcPts val="0"/>
              </a:spcAft>
              <a:buClr>
                <a:srgbClr val="C61F16"/>
              </a:buClr>
              <a:buSzPts val="2400"/>
              <a:buChar char="●"/>
            </a:pPr>
            <a:r>
              <a:rPr lang="en-GB"/>
              <a:t>Reads</a:t>
            </a:r>
            <a:endParaRPr/>
          </a:p>
          <a:p>
            <a:pPr indent="0" lvl="0" marL="457200" rtl="0" algn="l">
              <a:lnSpc>
                <a:spcPct val="80000"/>
              </a:lnSpc>
              <a:spcBef>
                <a:spcPts val="0"/>
              </a:spcBef>
              <a:spcAft>
                <a:spcPts val="0"/>
              </a:spcAft>
              <a:buNone/>
            </a:pPr>
            <a:r>
              <a:t/>
            </a:r>
            <a:endParaRPr/>
          </a:p>
          <a:p>
            <a:pPr indent="-381000" lvl="0" marL="457200" rtl="0" algn="l">
              <a:lnSpc>
                <a:spcPct val="80000"/>
              </a:lnSpc>
              <a:spcBef>
                <a:spcPts val="0"/>
              </a:spcBef>
              <a:spcAft>
                <a:spcPts val="0"/>
              </a:spcAft>
              <a:buClr>
                <a:srgbClr val="C61F16"/>
              </a:buClr>
              <a:buSzPts val="2400"/>
              <a:buChar char="●"/>
            </a:pPr>
            <a:r>
              <a:rPr lang="en-GB"/>
              <a:t>Sequence Annotations</a:t>
            </a:r>
            <a:endParaRPr/>
          </a:p>
          <a:p>
            <a:pPr indent="0" lvl="0" marL="457200" rtl="0" algn="l">
              <a:lnSpc>
                <a:spcPct val="80000"/>
              </a:lnSpc>
              <a:spcBef>
                <a:spcPts val="0"/>
              </a:spcBef>
              <a:spcAft>
                <a:spcPts val="0"/>
              </a:spcAft>
              <a:buNone/>
            </a:pPr>
            <a:r>
              <a:t/>
            </a:r>
            <a:endParaRPr/>
          </a:p>
          <a:p>
            <a:pPr indent="-381000" lvl="0" marL="457200" rtl="0" algn="l">
              <a:lnSpc>
                <a:spcPct val="80000"/>
              </a:lnSpc>
              <a:spcBef>
                <a:spcPts val="0"/>
              </a:spcBef>
              <a:spcAft>
                <a:spcPts val="0"/>
              </a:spcAft>
              <a:buClr>
                <a:srgbClr val="C61F16"/>
              </a:buClr>
              <a:buSzPts val="2400"/>
              <a:buChar char="●"/>
            </a:pPr>
            <a:r>
              <a:rPr lang="en-GB"/>
              <a:t>Assemblies</a:t>
            </a:r>
            <a:endParaRPr/>
          </a:p>
          <a:p>
            <a:pPr indent="0" lvl="0" marL="457200" rtl="0" algn="l">
              <a:lnSpc>
                <a:spcPct val="80000"/>
              </a:lnSpc>
              <a:spcBef>
                <a:spcPts val="0"/>
              </a:spcBef>
              <a:spcAft>
                <a:spcPts val="0"/>
              </a:spcAft>
              <a:buNone/>
            </a:pPr>
            <a:r>
              <a:t/>
            </a:r>
            <a:endParaRPr/>
          </a:p>
          <a:p>
            <a:pPr indent="-381000" lvl="0" marL="457200" rtl="0" algn="l">
              <a:lnSpc>
                <a:spcPct val="80000"/>
              </a:lnSpc>
              <a:spcBef>
                <a:spcPts val="0"/>
              </a:spcBef>
              <a:spcAft>
                <a:spcPts val="0"/>
              </a:spcAft>
              <a:buClr>
                <a:srgbClr val="C61F16"/>
              </a:buClr>
              <a:buSzPts val="2400"/>
              <a:buChar char="●"/>
            </a:pPr>
            <a:r>
              <a:rPr lang="en-GB"/>
              <a:t>Barcodes</a:t>
            </a:r>
            <a:endParaRPr/>
          </a:p>
          <a:p>
            <a:pPr indent="0" lvl="0" marL="0" rtl="0" algn="l">
              <a:lnSpc>
                <a:spcPct val="80000"/>
              </a:lnSpc>
              <a:spcBef>
                <a:spcPts val="0"/>
              </a:spcBef>
              <a:spcAft>
                <a:spcPts val="0"/>
              </a:spcAft>
              <a:buClr>
                <a:srgbClr val="FF0000"/>
              </a:buClr>
              <a:buSzPts val="1500"/>
              <a:buNone/>
            </a:pPr>
            <a:r>
              <a:t/>
            </a:r>
            <a:endParaRPr sz="1500"/>
          </a:p>
        </p:txBody>
      </p:sp>
      <p:sp>
        <p:nvSpPr>
          <p:cNvPr id="574" name="Google Shape;574;p57"/>
          <p:cNvSpPr/>
          <p:nvPr/>
        </p:nvSpPr>
        <p:spPr>
          <a:xfrm>
            <a:off x="11870401" y="6536401"/>
            <a:ext cx="3216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5</a:t>
            </a:r>
            <a:endParaRPr b="0" i="0" sz="1800" u="none" cap="none" strike="noStrike">
              <a:solidFill>
                <a:schemeClr val="lt1"/>
              </a:solidFill>
              <a:latin typeface="Calibri"/>
              <a:ea typeface="Calibri"/>
              <a:cs typeface="Calibri"/>
              <a:sym typeface="Calibri"/>
            </a:endParaRPr>
          </a:p>
        </p:txBody>
      </p:sp>
      <p:sp>
        <p:nvSpPr>
          <p:cNvPr id="575" name="Google Shape;575;p57"/>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8"/>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Brokering different types of data</a:t>
            </a:r>
            <a:endParaRPr/>
          </a:p>
        </p:txBody>
      </p:sp>
      <p:sp>
        <p:nvSpPr>
          <p:cNvPr id="581" name="Google Shape;581;p58"/>
          <p:cNvSpPr txBox="1"/>
          <p:nvPr>
            <p:ph idx="2" type="body"/>
          </p:nvPr>
        </p:nvSpPr>
        <p:spPr>
          <a:xfrm>
            <a:off x="527383" y="942256"/>
            <a:ext cx="11137200" cy="108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GB"/>
              <a:t>Samples</a:t>
            </a:r>
            <a:endParaRPr/>
          </a:p>
        </p:txBody>
      </p:sp>
      <p:sp>
        <p:nvSpPr>
          <p:cNvPr id="582" name="Google Shape;582;p58"/>
          <p:cNvSpPr/>
          <p:nvPr/>
        </p:nvSpPr>
        <p:spPr>
          <a:xfrm>
            <a:off x="11870401" y="6536401"/>
            <a:ext cx="3216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6</a:t>
            </a:r>
            <a:endParaRPr b="0" i="0" sz="1800" u="none" cap="none" strike="noStrike">
              <a:solidFill>
                <a:schemeClr val="lt1"/>
              </a:solidFill>
              <a:latin typeface="Calibri"/>
              <a:ea typeface="Calibri"/>
              <a:cs typeface="Calibri"/>
              <a:sym typeface="Calibri"/>
            </a:endParaRPr>
          </a:p>
        </p:txBody>
      </p:sp>
      <p:sp>
        <p:nvSpPr>
          <p:cNvPr id="583" name="Google Shape;583;p58"/>
          <p:cNvSpPr/>
          <p:nvPr/>
        </p:nvSpPr>
        <p:spPr>
          <a:xfrm>
            <a:off x="-16775" y="1710300"/>
            <a:ext cx="6606600" cy="41583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58"/>
          <p:cNvSpPr txBox="1"/>
          <p:nvPr>
            <p:ph idx="1" type="body"/>
          </p:nvPr>
        </p:nvSpPr>
        <p:spPr>
          <a:xfrm>
            <a:off x="388775" y="1970200"/>
            <a:ext cx="6301500" cy="38064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GB"/>
              <a:t>Aquatic Symbiosis Genomics (ASG) samples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GB"/>
              <a:t>Darwin Tree of Life (DToL) samples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GB"/>
              <a:t>European Reference Genome Atlas (ERGA) samples</a:t>
            </a:r>
            <a:endParaRPr/>
          </a:p>
          <a:p>
            <a:pPr indent="-342900" lvl="1" marL="914400" rtl="0" algn="l">
              <a:spcBef>
                <a:spcPts val="0"/>
              </a:spcBef>
              <a:spcAft>
                <a:spcPts val="0"/>
              </a:spcAft>
              <a:buSzPts val="1800"/>
              <a:buChar char="–"/>
            </a:pPr>
            <a:r>
              <a:rPr lang="en-GB" sz="1800"/>
              <a:t>Biodiversity Genomics Europe (BGE)</a:t>
            </a:r>
            <a:endParaRPr sz="1800"/>
          </a:p>
          <a:p>
            <a:pPr indent="-342900" lvl="1" marL="914400" rtl="0" algn="l">
              <a:spcBef>
                <a:spcPts val="0"/>
              </a:spcBef>
              <a:spcAft>
                <a:spcPts val="0"/>
              </a:spcAft>
              <a:buSzPts val="1800"/>
              <a:buChar char="–"/>
            </a:pPr>
            <a:r>
              <a:rPr lang="en-GB" sz="1800"/>
              <a:t>ERGA-Pilot</a:t>
            </a:r>
            <a:endParaRPr sz="1800"/>
          </a:p>
          <a:p>
            <a:pPr indent="-342900" lvl="1" marL="914400" rtl="0" algn="l">
              <a:spcBef>
                <a:spcPts val="0"/>
              </a:spcBef>
              <a:spcAft>
                <a:spcPts val="0"/>
              </a:spcAft>
              <a:buSzPts val="1800"/>
              <a:buChar char="–"/>
            </a:pPr>
            <a:r>
              <a:rPr lang="en-GB" sz="1800"/>
              <a:t>ERGA-Satellites</a:t>
            </a:r>
            <a:endParaRPr sz="1800"/>
          </a:p>
          <a:p>
            <a:pPr indent="-342900" lvl="1" marL="914400" rtl="0" algn="l">
              <a:spcBef>
                <a:spcPts val="0"/>
              </a:spcBef>
              <a:spcAft>
                <a:spcPts val="0"/>
              </a:spcAft>
              <a:buSzPts val="1800"/>
              <a:buChar char="–"/>
            </a:pPr>
            <a:r>
              <a:rPr lang="en-GB" sz="1800"/>
              <a:t>ERGA-Associated</a:t>
            </a:r>
            <a:endParaRPr sz="1800"/>
          </a:p>
          <a:p>
            <a:pPr indent="-342900" lvl="1" marL="914400" rtl="0" algn="l">
              <a:spcBef>
                <a:spcPts val="0"/>
              </a:spcBef>
              <a:spcAft>
                <a:spcPts val="0"/>
              </a:spcAft>
              <a:buSzPts val="1800"/>
              <a:buChar char="–"/>
            </a:pPr>
            <a:r>
              <a:rPr lang="en-GB" sz="1800"/>
              <a:t>Population Genomics (POP_GENOMICS)</a:t>
            </a:r>
            <a:endParaRPr/>
          </a:p>
        </p:txBody>
      </p:sp>
      <p:pic>
        <p:nvPicPr>
          <p:cNvPr id="585" name="Google Shape;585;p58"/>
          <p:cNvPicPr preferRelativeResize="0"/>
          <p:nvPr/>
        </p:nvPicPr>
        <p:blipFill>
          <a:blip r:embed="rId3">
            <a:alphaModFix/>
          </a:blip>
          <a:stretch>
            <a:fillRect/>
          </a:stretch>
        </p:blipFill>
        <p:spPr>
          <a:xfrm>
            <a:off x="8242800" y="2006031"/>
            <a:ext cx="2867025" cy="1590675"/>
          </a:xfrm>
          <a:prstGeom prst="rect">
            <a:avLst/>
          </a:prstGeom>
          <a:noFill/>
          <a:ln>
            <a:noFill/>
          </a:ln>
        </p:spPr>
      </p:pic>
      <p:sp>
        <p:nvSpPr>
          <p:cNvPr id="586" name="Google Shape;586;p58"/>
          <p:cNvSpPr txBox="1"/>
          <p:nvPr>
            <p:ph idx="1" type="body"/>
          </p:nvPr>
        </p:nvSpPr>
        <p:spPr>
          <a:xfrm>
            <a:off x="7556850" y="3437200"/>
            <a:ext cx="4542900" cy="9999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rPr lang="en-GB"/>
              <a:t>Sample co-ordinators record the metadata collected in a spreadsheet, referred to as a manifest.</a:t>
            </a:r>
            <a:endParaRPr/>
          </a:p>
        </p:txBody>
      </p:sp>
      <p:sp>
        <p:nvSpPr>
          <p:cNvPr id="587" name="Google Shape;587;p58"/>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1000"/>
                                        <p:tgtEl>
                                          <p:spTgt spid="5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9"/>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Brokering different types of data</a:t>
            </a:r>
            <a:endParaRPr/>
          </a:p>
        </p:txBody>
      </p:sp>
      <p:sp>
        <p:nvSpPr>
          <p:cNvPr id="593" name="Google Shape;593;p59"/>
          <p:cNvSpPr txBox="1"/>
          <p:nvPr>
            <p:ph idx="2" type="body"/>
          </p:nvPr>
        </p:nvSpPr>
        <p:spPr>
          <a:xfrm>
            <a:off x="3029875" y="5926000"/>
            <a:ext cx="5709000" cy="902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2040"/>
              <a:buNone/>
            </a:pPr>
            <a:r>
              <a:rPr lang="en-GB" sz="1829"/>
              <a:t>European Reference Genome Atlas (ERGA)</a:t>
            </a:r>
            <a:r>
              <a:rPr lang="en-GB" sz="1829"/>
              <a:t> Standard Operating Procedure (SOP) for s</a:t>
            </a:r>
            <a:r>
              <a:rPr lang="en-GB" sz="1829"/>
              <a:t>ample submission</a:t>
            </a:r>
            <a:endParaRPr sz="1829"/>
          </a:p>
        </p:txBody>
      </p:sp>
      <p:sp>
        <p:nvSpPr>
          <p:cNvPr id="594" name="Google Shape;594;p59"/>
          <p:cNvSpPr/>
          <p:nvPr/>
        </p:nvSpPr>
        <p:spPr>
          <a:xfrm>
            <a:off x="11870401" y="6536401"/>
            <a:ext cx="3216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7</a:t>
            </a:r>
            <a:endParaRPr b="0" i="0" sz="1800" u="none" cap="none" strike="noStrike">
              <a:solidFill>
                <a:schemeClr val="lt1"/>
              </a:solidFill>
              <a:latin typeface="Calibri"/>
              <a:ea typeface="Calibri"/>
              <a:cs typeface="Calibri"/>
              <a:sym typeface="Calibri"/>
            </a:endParaRPr>
          </a:p>
        </p:txBody>
      </p:sp>
      <p:pic>
        <p:nvPicPr>
          <p:cNvPr id="595" name="Google Shape;595;p59"/>
          <p:cNvPicPr preferRelativeResize="0"/>
          <p:nvPr/>
        </p:nvPicPr>
        <p:blipFill rotWithShape="1">
          <a:blip r:embed="rId3">
            <a:alphaModFix/>
          </a:blip>
          <a:srcRect b="0" l="3863" r="5655" t="7578"/>
          <a:stretch/>
        </p:blipFill>
        <p:spPr>
          <a:xfrm>
            <a:off x="937150" y="1222775"/>
            <a:ext cx="3507675" cy="4551925"/>
          </a:xfrm>
          <a:prstGeom prst="rect">
            <a:avLst/>
          </a:prstGeom>
          <a:noFill/>
          <a:ln cap="flat" cmpd="sng" w="9525">
            <a:solidFill>
              <a:schemeClr val="dk1"/>
            </a:solidFill>
            <a:prstDash val="solid"/>
            <a:round/>
            <a:headEnd len="sm" w="sm" type="none"/>
            <a:tailEnd len="sm" w="sm" type="none"/>
          </a:ln>
        </p:spPr>
      </p:pic>
      <p:pic>
        <p:nvPicPr>
          <p:cNvPr id="596" name="Google Shape;596;p59"/>
          <p:cNvPicPr preferRelativeResize="0"/>
          <p:nvPr/>
        </p:nvPicPr>
        <p:blipFill rotWithShape="1">
          <a:blip r:embed="rId4">
            <a:alphaModFix/>
          </a:blip>
          <a:srcRect b="933" l="4175" r="5244" t="834"/>
          <a:stretch/>
        </p:blipFill>
        <p:spPr>
          <a:xfrm>
            <a:off x="6988525" y="1222775"/>
            <a:ext cx="3570150" cy="4551924"/>
          </a:xfrm>
          <a:prstGeom prst="rect">
            <a:avLst/>
          </a:prstGeom>
          <a:noFill/>
          <a:ln cap="flat" cmpd="sng" w="9525">
            <a:solidFill>
              <a:schemeClr val="dk1"/>
            </a:solidFill>
            <a:prstDash val="solid"/>
            <a:round/>
            <a:headEnd len="sm" w="sm" type="none"/>
            <a:tailEnd len="sm" w="sm" type="none"/>
          </a:ln>
        </p:spPr>
      </p:pic>
      <p:sp>
        <p:nvSpPr>
          <p:cNvPr id="597" name="Google Shape;597;p59"/>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595"/>
                                        </p:tgtEl>
                                        <p:attrNameLst>
                                          <p:attrName>style.visibility</p:attrName>
                                        </p:attrNameLst>
                                      </p:cBhvr>
                                      <p:to>
                                        <p:strVal val="visible"/>
                                      </p:to>
                                    </p:set>
                                    <p:anim calcmode="lin" valueType="num">
                                      <p:cBhvr additive="base">
                                        <p:cTn dur="1"/>
                                        <p:tgtEl>
                                          <p:spTgt spid="595"/>
                                        </p:tgtEl>
                                        <p:attrNameLst>
                                          <p:attrName>ppt_y</p:attrName>
                                        </p:attrNameLst>
                                      </p:cBhvr>
                                      <p:tavLst>
                                        <p:tav fmla="" tm="0">
                                          <p:val>
                                            <p:strVal val="#ppt_y+1"/>
                                          </p:val>
                                        </p:tav>
                                        <p:tav fmla="" tm="100000">
                                          <p:val>
                                            <p:strVal val="#ppt_y"/>
                                          </p:val>
                                        </p:tav>
                                      </p:tavLst>
                                    </p:anim>
                                  </p:childTnLst>
                                </p:cTn>
                              </p:par>
                            </p:childTnLst>
                          </p:cTn>
                        </p:par>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1000"/>
                                        <p:tgtEl>
                                          <p:spTgt spid="5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0"/>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Brokering different types of data</a:t>
            </a:r>
            <a:endParaRPr/>
          </a:p>
        </p:txBody>
      </p:sp>
      <p:sp>
        <p:nvSpPr>
          <p:cNvPr id="603" name="Google Shape;603;p60"/>
          <p:cNvSpPr txBox="1"/>
          <p:nvPr>
            <p:ph idx="2" type="body"/>
          </p:nvPr>
        </p:nvSpPr>
        <p:spPr>
          <a:xfrm>
            <a:off x="527375" y="942250"/>
            <a:ext cx="6687000" cy="389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GB" sz="1800"/>
              <a:t>Using COPO’s Manifest wizard to generate a prefilled manifest</a:t>
            </a:r>
            <a:endParaRPr/>
          </a:p>
        </p:txBody>
      </p:sp>
      <p:sp>
        <p:nvSpPr>
          <p:cNvPr id="604" name="Google Shape;604;p60"/>
          <p:cNvSpPr/>
          <p:nvPr/>
        </p:nvSpPr>
        <p:spPr>
          <a:xfrm>
            <a:off x="11870401" y="6536401"/>
            <a:ext cx="3216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8</a:t>
            </a:r>
            <a:endParaRPr b="0" i="0" sz="1800" u="none" cap="none" strike="noStrike">
              <a:solidFill>
                <a:schemeClr val="lt1"/>
              </a:solidFill>
              <a:latin typeface="Calibri"/>
              <a:ea typeface="Calibri"/>
              <a:cs typeface="Calibri"/>
              <a:sym typeface="Calibri"/>
            </a:endParaRPr>
          </a:p>
        </p:txBody>
      </p:sp>
      <p:sp>
        <p:nvSpPr>
          <p:cNvPr id="605" name="Google Shape;605;p60"/>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pic>
        <p:nvPicPr>
          <p:cNvPr id="606" name="Google Shape;606;p60"/>
          <p:cNvPicPr preferRelativeResize="0"/>
          <p:nvPr/>
        </p:nvPicPr>
        <p:blipFill>
          <a:blip r:embed="rId3">
            <a:alphaModFix/>
          </a:blip>
          <a:stretch>
            <a:fillRect/>
          </a:stretch>
        </p:blipFill>
        <p:spPr>
          <a:xfrm>
            <a:off x="1701750" y="1467400"/>
            <a:ext cx="9140623" cy="4646721"/>
          </a:xfrm>
          <a:prstGeom prst="rect">
            <a:avLst/>
          </a:prstGeom>
          <a:noFill/>
          <a:ln cap="flat" cmpd="sng" w="9525">
            <a:solidFill>
              <a:schemeClr val="dk1"/>
            </a:solidFill>
            <a:prstDash val="solid"/>
            <a:round/>
            <a:headEnd len="sm" w="sm" type="none"/>
            <a:tailEnd len="sm" w="sm" type="none"/>
          </a:ln>
        </p:spPr>
      </p:pic>
      <p:pic>
        <p:nvPicPr>
          <p:cNvPr id="607" name="Google Shape;607;p60"/>
          <p:cNvPicPr preferRelativeResize="0"/>
          <p:nvPr/>
        </p:nvPicPr>
        <p:blipFill>
          <a:blip r:embed="rId4">
            <a:alphaModFix/>
          </a:blip>
          <a:stretch>
            <a:fillRect/>
          </a:stretch>
        </p:blipFill>
        <p:spPr>
          <a:xfrm>
            <a:off x="1701750" y="1467400"/>
            <a:ext cx="9084948" cy="4646718"/>
          </a:xfrm>
          <a:prstGeom prst="rect">
            <a:avLst/>
          </a:prstGeom>
          <a:noFill/>
          <a:ln cap="flat" cmpd="sng" w="9525">
            <a:solidFill>
              <a:schemeClr val="dk1"/>
            </a:solidFill>
            <a:prstDash val="solid"/>
            <a:round/>
            <a:headEnd len="sm" w="sm" type="none"/>
            <a:tailEnd len="sm" w="sm" type="none"/>
          </a:ln>
        </p:spPr>
      </p:pic>
      <p:pic>
        <p:nvPicPr>
          <p:cNvPr id="608" name="Google Shape;608;p60"/>
          <p:cNvPicPr preferRelativeResize="0"/>
          <p:nvPr/>
        </p:nvPicPr>
        <p:blipFill>
          <a:blip r:embed="rId5">
            <a:alphaModFix/>
          </a:blip>
          <a:stretch>
            <a:fillRect/>
          </a:stretch>
        </p:blipFill>
        <p:spPr>
          <a:xfrm>
            <a:off x="1701750" y="1467400"/>
            <a:ext cx="9014892" cy="4646721"/>
          </a:xfrm>
          <a:prstGeom prst="rect">
            <a:avLst/>
          </a:prstGeom>
          <a:noFill/>
          <a:ln cap="flat" cmpd="sng" w="9525">
            <a:solidFill>
              <a:schemeClr val="dk1"/>
            </a:solidFill>
            <a:prstDash val="solid"/>
            <a:round/>
            <a:headEnd len="sm" w="sm" type="none"/>
            <a:tailEnd len="sm" w="sm" type="none"/>
          </a:ln>
        </p:spPr>
      </p:pic>
      <p:pic>
        <p:nvPicPr>
          <p:cNvPr id="609" name="Google Shape;609;p60"/>
          <p:cNvPicPr preferRelativeResize="0"/>
          <p:nvPr/>
        </p:nvPicPr>
        <p:blipFill>
          <a:blip r:embed="rId6">
            <a:alphaModFix/>
          </a:blip>
          <a:stretch>
            <a:fillRect/>
          </a:stretch>
        </p:blipFill>
        <p:spPr>
          <a:xfrm>
            <a:off x="1701750" y="1467400"/>
            <a:ext cx="8970455" cy="4646725"/>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1"/>
          <p:cNvSpPr txBox="1"/>
          <p:nvPr>
            <p:ph type="title"/>
          </p:nvPr>
        </p:nvSpPr>
        <p:spPr>
          <a:xfrm>
            <a:off x="541173" y="188640"/>
            <a:ext cx="111372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C61F16"/>
              </a:buClr>
              <a:buSzPts val="2800"/>
              <a:buFont typeface="Arial"/>
              <a:buNone/>
            </a:pPr>
            <a:r>
              <a:rPr lang="en-GB"/>
              <a:t>Brokering different types of data</a:t>
            </a:r>
            <a:endParaRPr/>
          </a:p>
        </p:txBody>
      </p:sp>
      <p:sp>
        <p:nvSpPr>
          <p:cNvPr id="615" name="Google Shape;615;p61"/>
          <p:cNvSpPr txBox="1"/>
          <p:nvPr>
            <p:ph idx="2" type="body"/>
          </p:nvPr>
        </p:nvSpPr>
        <p:spPr>
          <a:xfrm>
            <a:off x="527383" y="942256"/>
            <a:ext cx="11137200" cy="108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2400"/>
              <a:buNone/>
            </a:pPr>
            <a:r>
              <a:rPr lang="en-GB"/>
              <a:t>Samples</a:t>
            </a:r>
            <a:endParaRPr/>
          </a:p>
        </p:txBody>
      </p:sp>
      <p:sp>
        <p:nvSpPr>
          <p:cNvPr id="616" name="Google Shape;616;p61"/>
          <p:cNvSpPr/>
          <p:nvPr/>
        </p:nvSpPr>
        <p:spPr>
          <a:xfrm>
            <a:off x="11870401" y="6536401"/>
            <a:ext cx="321600" cy="321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9</a:t>
            </a:r>
            <a:endParaRPr b="0" i="0" sz="1800" u="none" cap="none" strike="noStrike">
              <a:solidFill>
                <a:schemeClr val="lt1"/>
              </a:solidFill>
              <a:latin typeface="Calibri"/>
              <a:ea typeface="Calibri"/>
              <a:cs typeface="Calibri"/>
              <a:sym typeface="Calibri"/>
            </a:endParaRPr>
          </a:p>
        </p:txBody>
      </p:sp>
      <p:sp>
        <p:nvSpPr>
          <p:cNvPr id="617" name="Google Shape;617;p61"/>
          <p:cNvSpPr txBox="1"/>
          <p:nvPr>
            <p:ph idx="1" type="body"/>
          </p:nvPr>
        </p:nvSpPr>
        <p:spPr>
          <a:xfrm>
            <a:off x="2674775" y="5230000"/>
            <a:ext cx="6301500" cy="4512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GB"/>
              <a:t>DToL Sample Manifest</a:t>
            </a:r>
            <a:endParaRPr/>
          </a:p>
        </p:txBody>
      </p:sp>
      <p:pic>
        <p:nvPicPr>
          <p:cNvPr id="618" name="Google Shape;618;p61"/>
          <p:cNvPicPr preferRelativeResize="0"/>
          <p:nvPr/>
        </p:nvPicPr>
        <p:blipFill>
          <a:blip r:embed="rId3">
            <a:alphaModFix/>
          </a:blip>
          <a:stretch>
            <a:fillRect/>
          </a:stretch>
        </p:blipFill>
        <p:spPr>
          <a:xfrm>
            <a:off x="13775" y="2204550"/>
            <a:ext cx="12192000" cy="2767950"/>
          </a:xfrm>
          <a:prstGeom prst="rect">
            <a:avLst/>
          </a:prstGeom>
          <a:noFill/>
          <a:ln cap="flat" cmpd="sng" w="9525">
            <a:solidFill>
              <a:schemeClr val="dk2"/>
            </a:solidFill>
            <a:prstDash val="solid"/>
            <a:round/>
            <a:headEnd len="sm" w="sm" type="none"/>
            <a:tailEnd len="sm" w="sm" type="none"/>
          </a:ln>
        </p:spPr>
      </p:pic>
      <p:sp>
        <p:nvSpPr>
          <p:cNvPr id="619" name="Google Shape;619;p61"/>
          <p:cNvSpPr/>
          <p:nvPr/>
        </p:nvSpPr>
        <p:spPr>
          <a:xfrm>
            <a:off x="581716" y="812469"/>
            <a:ext cx="422400" cy="45600"/>
          </a:xfrm>
          <a:prstGeom prst="rect">
            <a:avLst/>
          </a:prstGeom>
          <a:solidFill>
            <a:srgbClr val="C61F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E515A"/>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